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sldIdLst>
    <p:sldId id="283" r:id="rId2"/>
    <p:sldId id="299" r:id="rId3"/>
    <p:sldId id="284" r:id="rId4"/>
    <p:sldId id="300" r:id="rId5"/>
    <p:sldId id="286" r:id="rId6"/>
    <p:sldId id="287" r:id="rId7"/>
    <p:sldId id="302" r:id="rId8"/>
    <p:sldId id="303" r:id="rId9"/>
    <p:sldId id="304" r:id="rId10"/>
    <p:sldId id="305" r:id="rId11"/>
    <p:sldId id="308" r:id="rId12"/>
    <p:sldId id="306" r:id="rId13"/>
    <p:sldId id="307" r:id="rId14"/>
    <p:sldId id="301" r:id="rId15"/>
    <p:sldId id="288" r:id="rId16"/>
    <p:sldId id="289" r:id="rId17"/>
    <p:sldId id="309" r:id="rId18"/>
    <p:sldId id="290" r:id="rId19"/>
    <p:sldId id="310" r:id="rId20"/>
    <p:sldId id="311" r:id="rId21"/>
    <p:sldId id="314" r:id="rId22"/>
    <p:sldId id="313" r:id="rId23"/>
    <p:sldId id="291" r:id="rId24"/>
    <p:sldId id="292" r:id="rId25"/>
    <p:sldId id="293" r:id="rId26"/>
    <p:sldId id="294" r:id="rId27"/>
    <p:sldId id="316" r:id="rId28"/>
    <p:sldId id="315" r:id="rId29"/>
    <p:sldId id="320" r:id="rId30"/>
    <p:sldId id="296" r:id="rId31"/>
    <p:sldId id="317" r:id="rId32"/>
    <p:sldId id="318" r:id="rId33"/>
    <p:sldId id="321" r:id="rId34"/>
    <p:sldId id="319" r:id="rId35"/>
    <p:sldId id="298" r:id="rId36"/>
    <p:sldId id="273" r:id="rId37"/>
    <p:sldId id="272" r:id="rId38"/>
    <p:sldId id="256" r:id="rId39"/>
    <p:sldId id="257" r:id="rId40"/>
    <p:sldId id="263" r:id="rId41"/>
    <p:sldId id="264" r:id="rId42"/>
    <p:sldId id="281" r:id="rId43"/>
    <p:sldId id="280" r:id="rId44"/>
    <p:sldId id="262" r:id="rId45"/>
    <p:sldId id="282" r:id="rId46"/>
    <p:sldId id="267" r:id="rId47"/>
    <p:sldId id="265" r:id="rId48"/>
    <p:sldId id="266" r:id="rId49"/>
    <p:sldId id="268" r:id="rId50"/>
    <p:sldId id="269" r:id="rId51"/>
    <p:sldId id="270" r:id="rId52"/>
    <p:sldId id="271" r:id="rId53"/>
    <p:sldId id="275" r:id="rId54"/>
    <p:sldId id="274" r:id="rId55"/>
    <p:sldId id="276" r:id="rId56"/>
    <p:sldId id="277" r:id="rId57"/>
    <p:sldId id="312" r:id="rId5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93FCEEDB-278E-4E68-9F14-AD536B38CED3}">
          <p14:sldIdLst>
            <p14:sldId id="283"/>
            <p14:sldId id="299"/>
            <p14:sldId id="284"/>
            <p14:sldId id="300"/>
            <p14:sldId id="286"/>
            <p14:sldId id="287"/>
            <p14:sldId id="302"/>
            <p14:sldId id="303"/>
            <p14:sldId id="304"/>
            <p14:sldId id="305"/>
            <p14:sldId id="308"/>
            <p14:sldId id="306"/>
            <p14:sldId id="307"/>
            <p14:sldId id="301"/>
            <p14:sldId id="288"/>
            <p14:sldId id="289"/>
            <p14:sldId id="309"/>
            <p14:sldId id="290"/>
            <p14:sldId id="310"/>
            <p14:sldId id="311"/>
            <p14:sldId id="314"/>
            <p14:sldId id="313"/>
            <p14:sldId id="291"/>
            <p14:sldId id="292"/>
            <p14:sldId id="293"/>
            <p14:sldId id="294"/>
            <p14:sldId id="316"/>
            <p14:sldId id="315"/>
            <p14:sldId id="320"/>
            <p14:sldId id="296"/>
            <p14:sldId id="317"/>
            <p14:sldId id="318"/>
            <p14:sldId id="321"/>
            <p14:sldId id="319"/>
            <p14:sldId id="298"/>
            <p14:sldId id="273"/>
            <p14:sldId id="272"/>
            <p14:sldId id="256"/>
            <p14:sldId id="257"/>
            <p14:sldId id="263"/>
            <p14:sldId id="264"/>
            <p14:sldId id="281"/>
            <p14:sldId id="280"/>
            <p14:sldId id="262"/>
            <p14:sldId id="282"/>
          </p14:sldIdLst>
        </p14:section>
        <p14:section name="example 1" id="{3E8D007D-4CE7-4A33-803B-86DF9927E9BF}">
          <p14:sldIdLst>
            <p14:sldId id="267"/>
            <p14:sldId id="265"/>
            <p14:sldId id="266"/>
            <p14:sldId id="268"/>
            <p14:sldId id="269"/>
          </p14:sldIdLst>
        </p14:section>
        <p14:section name="example 2" id="{56FB7FC1-D4B1-4EF7-915E-3509DF86B202}">
          <p14:sldIdLst>
            <p14:sldId id="270"/>
            <p14:sldId id="271"/>
          </p14:sldIdLst>
        </p14:section>
        <p14:section name="example 3" id="{3A0DCDCB-E78A-47CD-B6FF-188390C86EF7}">
          <p14:sldIdLst>
            <p14:sldId id="275"/>
            <p14:sldId id="274"/>
            <p14:sldId id="276"/>
          </p14:sldIdLst>
        </p14:section>
        <p14:section name="應用發想" id="{13BE6EE0-D1F2-4BEB-AA09-10DA121013AB}">
          <p14:sldIdLst>
            <p14:sldId id="277"/>
            <p14:sldId id="3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556" autoAdjust="0"/>
  </p:normalViewPr>
  <p:slideViewPr>
    <p:cSldViewPr snapToGrid="0">
      <p:cViewPr varScale="1">
        <p:scale>
          <a:sx n="103" d="100"/>
          <a:sy n="103" d="100"/>
        </p:scale>
        <p:origin x="18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C Lee" userId="7309231c4353d1c0" providerId="LiveId" clId="{B9A2A5C3-35C7-44D6-B25A-37D18524FB56}"/>
    <pc:docChg chg="undo custSel addSld delSld modSld addSection delSection modSection">
      <pc:chgData name="CC Lee" userId="7309231c4353d1c0" providerId="LiveId" clId="{B9A2A5C3-35C7-44D6-B25A-37D18524FB56}" dt="2021-04-21T13:29:53.951" v="882" actId="1076"/>
      <pc:docMkLst>
        <pc:docMk/>
      </pc:docMkLst>
      <pc:sldChg chg="addSp modSp mod modShow">
        <pc:chgData name="CC Lee" userId="7309231c4353d1c0" providerId="LiveId" clId="{B9A2A5C3-35C7-44D6-B25A-37D18524FB56}" dt="2021-04-21T13:29:53.951" v="882" actId="1076"/>
        <pc:sldMkLst>
          <pc:docMk/>
          <pc:sldMk cId="1067226176" sldId="294"/>
        </pc:sldMkLst>
        <pc:spChg chg="add mod">
          <ac:chgData name="CC Lee" userId="7309231c4353d1c0" providerId="LiveId" clId="{B9A2A5C3-35C7-44D6-B25A-37D18524FB56}" dt="2021-04-21T13:29:53.951" v="882" actId="1076"/>
          <ac:spMkLst>
            <pc:docMk/>
            <pc:sldMk cId="1067226176" sldId="294"/>
            <ac:spMk id="3" creationId="{B61ADDDC-1039-405A-9DA6-AB3FEF0C8AD3}"/>
          </ac:spMkLst>
        </pc:spChg>
      </pc:sldChg>
      <pc:sldChg chg="modSp del mod modShow">
        <pc:chgData name="CC Lee" userId="7309231c4353d1c0" providerId="LiveId" clId="{B9A2A5C3-35C7-44D6-B25A-37D18524FB56}" dt="2021-04-21T13:20:58.216" v="765" actId="2696"/>
        <pc:sldMkLst>
          <pc:docMk/>
          <pc:sldMk cId="1405162169" sldId="295"/>
        </pc:sldMkLst>
        <pc:spChg chg="mod">
          <ac:chgData name="CC Lee" userId="7309231c4353d1c0" providerId="LiveId" clId="{B9A2A5C3-35C7-44D6-B25A-37D18524FB56}" dt="2021-04-21T12:56:27.250" v="377" actId="20577"/>
          <ac:spMkLst>
            <pc:docMk/>
            <pc:sldMk cId="1405162169" sldId="295"/>
            <ac:spMk id="2" creationId="{00000000-0000-0000-0000-000000000000}"/>
          </ac:spMkLst>
        </pc:spChg>
      </pc:sldChg>
      <pc:sldChg chg="addSp delSp modSp mod modShow">
        <pc:chgData name="CC Lee" userId="7309231c4353d1c0" providerId="LiveId" clId="{B9A2A5C3-35C7-44D6-B25A-37D18524FB56}" dt="2021-04-21T13:00:24.326" v="725" actId="20577"/>
        <pc:sldMkLst>
          <pc:docMk/>
          <pc:sldMk cId="590636703" sldId="296"/>
        </pc:sldMkLst>
        <pc:spChg chg="add del mod">
          <ac:chgData name="CC Lee" userId="7309231c4353d1c0" providerId="LiveId" clId="{B9A2A5C3-35C7-44D6-B25A-37D18524FB56}" dt="2021-04-21T12:52:06.656" v="49"/>
          <ac:spMkLst>
            <pc:docMk/>
            <pc:sldMk cId="590636703" sldId="296"/>
            <ac:spMk id="2" creationId="{3AB055D5-3A77-45A3-926D-261B29DD1B3C}"/>
          </ac:spMkLst>
        </pc:spChg>
        <pc:spChg chg="mod">
          <ac:chgData name="CC Lee" userId="7309231c4353d1c0" providerId="LiveId" clId="{B9A2A5C3-35C7-44D6-B25A-37D18524FB56}" dt="2021-04-21T13:00:24.326" v="725" actId="20577"/>
          <ac:spMkLst>
            <pc:docMk/>
            <pc:sldMk cId="590636703" sldId="296"/>
            <ac:spMk id="3" creationId="{00000000-0000-0000-0000-000000000000}"/>
          </ac:spMkLst>
        </pc:spChg>
        <pc:spChg chg="del mod">
          <ac:chgData name="CC Lee" userId="7309231c4353d1c0" providerId="LiveId" clId="{B9A2A5C3-35C7-44D6-B25A-37D18524FB56}" dt="2021-04-21T13:00:18.756" v="721" actId="478"/>
          <ac:spMkLst>
            <pc:docMk/>
            <pc:sldMk cId="590636703" sldId="296"/>
            <ac:spMk id="5" creationId="{00000000-0000-0000-0000-000000000000}"/>
          </ac:spMkLst>
        </pc:spChg>
        <pc:spChg chg="add mod">
          <ac:chgData name="CC Lee" userId="7309231c4353d1c0" providerId="LiveId" clId="{B9A2A5C3-35C7-44D6-B25A-37D18524FB56}" dt="2021-04-21T12:56:52.029" v="426" actId="20577"/>
          <ac:spMkLst>
            <pc:docMk/>
            <pc:sldMk cId="590636703" sldId="296"/>
            <ac:spMk id="6" creationId="{738E763C-CD85-4D0D-B20E-C37DA3A50D38}"/>
          </ac:spMkLst>
        </pc:spChg>
      </pc:sldChg>
      <pc:sldChg chg="del mod modShow">
        <pc:chgData name="CC Lee" userId="7309231c4353d1c0" providerId="LiveId" clId="{B9A2A5C3-35C7-44D6-B25A-37D18524FB56}" dt="2021-04-21T13:02:17.991" v="743" actId="47"/>
        <pc:sldMkLst>
          <pc:docMk/>
          <pc:sldMk cId="635915357" sldId="297"/>
        </pc:sldMkLst>
      </pc:sldChg>
      <pc:sldChg chg="addSp modSp new mod">
        <pc:chgData name="CC Lee" userId="7309231c4353d1c0" providerId="LiveId" clId="{B9A2A5C3-35C7-44D6-B25A-37D18524FB56}" dt="2021-04-21T13:02:41.517" v="750" actId="20577"/>
        <pc:sldMkLst>
          <pc:docMk/>
          <pc:sldMk cId="1112572100" sldId="315"/>
        </pc:sldMkLst>
        <pc:spChg chg="mod">
          <ac:chgData name="CC Lee" userId="7309231c4353d1c0" providerId="LiveId" clId="{B9A2A5C3-35C7-44D6-B25A-37D18524FB56}" dt="2021-04-21T12:52:35.094" v="138" actId="20577"/>
          <ac:spMkLst>
            <pc:docMk/>
            <pc:sldMk cId="1112572100" sldId="315"/>
            <ac:spMk id="2" creationId="{7D05CF85-974A-40C4-807A-72E6E3475714}"/>
          </ac:spMkLst>
        </pc:spChg>
        <pc:spChg chg="mod">
          <ac:chgData name="CC Lee" userId="7309231c4353d1c0" providerId="LiveId" clId="{B9A2A5C3-35C7-44D6-B25A-37D18524FB56}" dt="2021-04-21T12:53:06.957" v="228" actId="20577"/>
          <ac:spMkLst>
            <pc:docMk/>
            <pc:sldMk cId="1112572100" sldId="315"/>
            <ac:spMk id="3" creationId="{D1E591E6-B048-4D51-A9CB-A05AE739509D}"/>
          </ac:spMkLst>
        </pc:spChg>
        <pc:spChg chg="add mod">
          <ac:chgData name="CC Lee" userId="7309231c4353d1c0" providerId="LiveId" clId="{B9A2A5C3-35C7-44D6-B25A-37D18524FB56}" dt="2021-04-21T12:55:14.729" v="307" actId="207"/>
          <ac:spMkLst>
            <pc:docMk/>
            <pc:sldMk cId="1112572100" sldId="315"/>
            <ac:spMk id="8" creationId="{E153F361-827B-440D-ADA6-FFE57A4F7D83}"/>
          </ac:spMkLst>
        </pc:spChg>
        <pc:spChg chg="add mod">
          <ac:chgData name="CC Lee" userId="7309231c4353d1c0" providerId="LiveId" clId="{B9A2A5C3-35C7-44D6-B25A-37D18524FB56}" dt="2021-04-21T13:02:41.517" v="750" actId="20577"/>
          <ac:spMkLst>
            <pc:docMk/>
            <pc:sldMk cId="1112572100" sldId="315"/>
            <ac:spMk id="9" creationId="{02DFD9BE-4F20-41CE-92F8-297B4368B4AC}"/>
          </ac:spMkLst>
        </pc:spChg>
        <pc:picChg chg="add mod ord">
          <ac:chgData name="CC Lee" userId="7309231c4353d1c0" providerId="LiveId" clId="{B9A2A5C3-35C7-44D6-B25A-37D18524FB56}" dt="2021-04-21T12:54:52.953" v="246" actId="1582"/>
          <ac:picMkLst>
            <pc:docMk/>
            <pc:sldMk cId="1112572100" sldId="315"/>
            <ac:picMk id="5" creationId="{4BA657AB-04FB-4F26-AD91-EA7F4CD0B7DD}"/>
          </ac:picMkLst>
        </pc:picChg>
        <pc:picChg chg="add mod">
          <ac:chgData name="CC Lee" userId="7309231c4353d1c0" providerId="LiveId" clId="{B9A2A5C3-35C7-44D6-B25A-37D18524FB56}" dt="2021-04-21T12:54:46.763" v="244" actId="1582"/>
          <ac:picMkLst>
            <pc:docMk/>
            <pc:sldMk cId="1112572100" sldId="315"/>
            <ac:picMk id="7" creationId="{A5664C94-9CED-49F7-8AB9-CADB57CF9BF3}"/>
          </ac:picMkLst>
        </pc:picChg>
        <pc:cxnChg chg="add mod">
          <ac:chgData name="CC Lee" userId="7309231c4353d1c0" providerId="LiveId" clId="{B9A2A5C3-35C7-44D6-B25A-37D18524FB56}" dt="2021-04-21T12:55:32.568" v="320" actId="1076"/>
          <ac:cxnSpMkLst>
            <pc:docMk/>
            <pc:sldMk cId="1112572100" sldId="315"/>
            <ac:cxnSpMk id="11" creationId="{86E392BE-6E58-48E4-86D9-5020E446AA16}"/>
          </ac:cxnSpMkLst>
        </pc:cxnChg>
      </pc:sldChg>
      <pc:sldChg chg="addSp modSp new mod">
        <pc:chgData name="CC Lee" userId="7309231c4353d1c0" providerId="LiveId" clId="{B9A2A5C3-35C7-44D6-B25A-37D18524FB56}" dt="2021-04-21T12:56:14.217" v="355" actId="1076"/>
        <pc:sldMkLst>
          <pc:docMk/>
          <pc:sldMk cId="3382094638" sldId="316"/>
        </pc:sldMkLst>
        <pc:spChg chg="mod">
          <ac:chgData name="CC Lee" userId="7309231c4353d1c0" providerId="LiveId" clId="{B9A2A5C3-35C7-44D6-B25A-37D18524FB56}" dt="2021-04-21T12:55:47.594" v="349" actId="20577"/>
          <ac:spMkLst>
            <pc:docMk/>
            <pc:sldMk cId="3382094638" sldId="316"/>
            <ac:spMk id="2" creationId="{446693FF-DAAD-421D-80F7-F7A7F0A15D48}"/>
          </ac:spMkLst>
        </pc:spChg>
        <pc:spChg chg="mod">
          <ac:chgData name="CC Lee" userId="7309231c4353d1c0" providerId="LiveId" clId="{B9A2A5C3-35C7-44D6-B25A-37D18524FB56}" dt="2021-04-21T12:55:57.605" v="351" actId="20577"/>
          <ac:spMkLst>
            <pc:docMk/>
            <pc:sldMk cId="3382094638" sldId="316"/>
            <ac:spMk id="3" creationId="{27CB2B1D-B9FF-441E-901C-1566AA64AC4D}"/>
          </ac:spMkLst>
        </pc:spChg>
        <pc:picChg chg="add mod">
          <ac:chgData name="CC Lee" userId="7309231c4353d1c0" providerId="LiveId" clId="{B9A2A5C3-35C7-44D6-B25A-37D18524FB56}" dt="2021-04-21T12:56:14.217" v="355" actId="1076"/>
          <ac:picMkLst>
            <pc:docMk/>
            <pc:sldMk cId="3382094638" sldId="316"/>
            <ac:picMk id="5" creationId="{014CB907-AC1E-45E2-82DE-D62949F41EC0}"/>
          </ac:picMkLst>
        </pc:picChg>
      </pc:sldChg>
      <pc:sldChg chg="addSp modSp new mod">
        <pc:chgData name="CC Lee" userId="7309231c4353d1c0" providerId="LiveId" clId="{B9A2A5C3-35C7-44D6-B25A-37D18524FB56}" dt="2021-04-21T12:59:55.444" v="690" actId="1076"/>
        <pc:sldMkLst>
          <pc:docMk/>
          <pc:sldMk cId="3932086099" sldId="317"/>
        </pc:sldMkLst>
        <pc:spChg chg="mod">
          <ac:chgData name="CC Lee" userId="7309231c4353d1c0" providerId="LiveId" clId="{B9A2A5C3-35C7-44D6-B25A-37D18524FB56}" dt="2021-04-21T12:57:17.068" v="470" actId="20577"/>
          <ac:spMkLst>
            <pc:docMk/>
            <pc:sldMk cId="3932086099" sldId="317"/>
            <ac:spMk id="2" creationId="{3B602261-0432-4252-9E56-3AB00C45E3DE}"/>
          </ac:spMkLst>
        </pc:spChg>
        <pc:spChg chg="mod">
          <ac:chgData name="CC Lee" userId="7309231c4353d1c0" providerId="LiveId" clId="{B9A2A5C3-35C7-44D6-B25A-37D18524FB56}" dt="2021-04-21T12:59:31.726" v="686" actId="20577"/>
          <ac:spMkLst>
            <pc:docMk/>
            <pc:sldMk cId="3932086099" sldId="317"/>
            <ac:spMk id="3" creationId="{5B225311-5F22-43E5-BA21-B729719F9556}"/>
          </ac:spMkLst>
        </pc:spChg>
        <pc:picChg chg="add mod">
          <ac:chgData name="CC Lee" userId="7309231c4353d1c0" providerId="LiveId" clId="{B9A2A5C3-35C7-44D6-B25A-37D18524FB56}" dt="2021-04-21T12:59:55.444" v="690" actId="1076"/>
          <ac:picMkLst>
            <pc:docMk/>
            <pc:sldMk cId="3932086099" sldId="317"/>
            <ac:picMk id="5" creationId="{5FB20E5B-6E25-42C5-868C-1E155DAD0235}"/>
          </ac:picMkLst>
        </pc:picChg>
      </pc:sldChg>
      <pc:sldChg chg="addSp modSp new mod">
        <pc:chgData name="CC Lee" userId="7309231c4353d1c0" providerId="LiveId" clId="{B9A2A5C3-35C7-44D6-B25A-37D18524FB56}" dt="2021-04-21T13:25:25.415" v="778" actId="13926"/>
        <pc:sldMkLst>
          <pc:docMk/>
          <pc:sldMk cId="4265777977" sldId="318"/>
        </pc:sldMkLst>
        <pc:spChg chg="mod">
          <ac:chgData name="CC Lee" userId="7309231c4353d1c0" providerId="LiveId" clId="{B9A2A5C3-35C7-44D6-B25A-37D18524FB56}" dt="2021-04-21T13:00:08.180" v="717" actId="20577"/>
          <ac:spMkLst>
            <pc:docMk/>
            <pc:sldMk cId="4265777977" sldId="318"/>
            <ac:spMk id="2" creationId="{4AEC6754-92E5-4826-8458-41D404EFAC76}"/>
          </ac:spMkLst>
        </pc:spChg>
        <pc:spChg chg="mod">
          <ac:chgData name="CC Lee" userId="7309231c4353d1c0" providerId="LiveId" clId="{B9A2A5C3-35C7-44D6-B25A-37D18524FB56}" dt="2021-04-21T13:25:25.415" v="778" actId="13926"/>
          <ac:spMkLst>
            <pc:docMk/>
            <pc:sldMk cId="4265777977" sldId="318"/>
            <ac:spMk id="3" creationId="{E0D6C7A2-A2C1-459F-9DD3-DEE6FA0A4BB1}"/>
          </ac:spMkLst>
        </pc:spChg>
        <pc:picChg chg="add mod">
          <ac:chgData name="CC Lee" userId="7309231c4353d1c0" providerId="LiveId" clId="{B9A2A5C3-35C7-44D6-B25A-37D18524FB56}" dt="2021-04-21T13:01:36.418" v="740" actId="1076"/>
          <ac:picMkLst>
            <pc:docMk/>
            <pc:sldMk cId="4265777977" sldId="318"/>
            <ac:picMk id="7" creationId="{28688290-AFDA-489C-9E00-A8900EECA8F0}"/>
          </ac:picMkLst>
        </pc:picChg>
        <pc:cxnChg chg="add mod">
          <ac:chgData name="CC Lee" userId="7309231c4353d1c0" providerId="LiveId" clId="{B9A2A5C3-35C7-44D6-B25A-37D18524FB56}" dt="2021-04-21T13:25:15.035" v="775" actId="1076"/>
          <ac:cxnSpMkLst>
            <pc:docMk/>
            <pc:sldMk cId="4265777977" sldId="318"/>
            <ac:cxnSpMk id="5" creationId="{3945E4E5-A8EC-46DE-9B4E-76440CAEB178}"/>
          </ac:cxnSpMkLst>
        </pc:cxnChg>
      </pc:sldChg>
      <pc:sldChg chg="addSp delSp modSp new mod">
        <pc:chgData name="CC Lee" userId="7309231c4353d1c0" providerId="LiveId" clId="{B9A2A5C3-35C7-44D6-B25A-37D18524FB56}" dt="2021-04-21T13:02:08.172" v="742" actId="22"/>
        <pc:sldMkLst>
          <pc:docMk/>
          <pc:sldMk cId="3370936669" sldId="319"/>
        </pc:sldMkLst>
        <pc:spChg chg="del">
          <ac:chgData name="CC Lee" userId="7309231c4353d1c0" providerId="LiveId" clId="{B9A2A5C3-35C7-44D6-B25A-37D18524FB56}" dt="2021-04-21T13:02:08.172" v="742" actId="22"/>
          <ac:spMkLst>
            <pc:docMk/>
            <pc:sldMk cId="3370936669" sldId="319"/>
            <ac:spMk id="3" creationId="{8B7F5986-2F88-432F-89CE-F63C5BFD28FC}"/>
          </ac:spMkLst>
        </pc:spChg>
        <pc:picChg chg="add mod ord">
          <ac:chgData name="CC Lee" userId="7309231c4353d1c0" providerId="LiveId" clId="{B9A2A5C3-35C7-44D6-B25A-37D18524FB56}" dt="2021-04-21T13:02:08.172" v="742" actId="22"/>
          <ac:picMkLst>
            <pc:docMk/>
            <pc:sldMk cId="3370936669" sldId="319"/>
            <ac:picMk id="5" creationId="{D51F0BC6-17EE-44BB-B559-EF1ADC16CDF0}"/>
          </ac:picMkLst>
        </pc:picChg>
      </pc:sldChg>
      <pc:sldChg chg="modSp add mod">
        <pc:chgData name="CC Lee" userId="7309231c4353d1c0" providerId="LiveId" clId="{B9A2A5C3-35C7-44D6-B25A-37D18524FB56}" dt="2021-04-21T13:20:53.901" v="764" actId="20577"/>
        <pc:sldMkLst>
          <pc:docMk/>
          <pc:sldMk cId="2158454867" sldId="320"/>
        </pc:sldMkLst>
        <pc:spChg chg="mod">
          <ac:chgData name="CC Lee" userId="7309231c4353d1c0" providerId="LiveId" clId="{B9A2A5C3-35C7-44D6-B25A-37D18524FB56}" dt="2021-04-21T13:20:53.901" v="764" actId="20577"/>
          <ac:spMkLst>
            <pc:docMk/>
            <pc:sldMk cId="2158454867" sldId="320"/>
            <ac:spMk id="3" creationId="{00000000-0000-0000-0000-000000000000}"/>
          </ac:spMkLst>
        </pc:spChg>
      </pc:sldChg>
      <pc:sldChg chg="addSp delSp modSp new mod">
        <pc:chgData name="CC Lee" userId="7309231c4353d1c0" providerId="LiveId" clId="{B9A2A5C3-35C7-44D6-B25A-37D18524FB56}" dt="2021-04-21T13:28:11.234" v="839" actId="478"/>
        <pc:sldMkLst>
          <pc:docMk/>
          <pc:sldMk cId="1503524398" sldId="321"/>
        </pc:sldMkLst>
        <pc:spChg chg="del">
          <ac:chgData name="CC Lee" userId="7309231c4353d1c0" providerId="LiveId" clId="{B9A2A5C3-35C7-44D6-B25A-37D18524FB56}" dt="2021-04-21T13:28:11.234" v="839" actId="478"/>
          <ac:spMkLst>
            <pc:docMk/>
            <pc:sldMk cId="1503524398" sldId="321"/>
            <ac:spMk id="2" creationId="{47816F6B-B6C3-4810-853C-8FB0866749CA}"/>
          </ac:spMkLst>
        </pc:spChg>
        <pc:spChg chg="del mod">
          <ac:chgData name="CC Lee" userId="7309231c4353d1c0" providerId="LiveId" clId="{B9A2A5C3-35C7-44D6-B25A-37D18524FB56}" dt="2021-04-21T13:26:57.729" v="782" actId="22"/>
          <ac:spMkLst>
            <pc:docMk/>
            <pc:sldMk cId="1503524398" sldId="321"/>
            <ac:spMk id="3" creationId="{FAB081AA-36A9-4668-9AED-0710AD333661}"/>
          </ac:spMkLst>
        </pc:spChg>
        <pc:spChg chg="add mod">
          <ac:chgData name="CC Lee" userId="7309231c4353d1c0" providerId="LiveId" clId="{B9A2A5C3-35C7-44D6-B25A-37D18524FB56}" dt="2021-04-21T13:27:57.917" v="832" actId="1076"/>
          <ac:spMkLst>
            <pc:docMk/>
            <pc:sldMk cId="1503524398" sldId="321"/>
            <ac:spMk id="6" creationId="{E253CCB1-28EA-47AC-9867-907308C6B242}"/>
          </ac:spMkLst>
        </pc:spChg>
        <pc:spChg chg="add mod">
          <ac:chgData name="CC Lee" userId="7309231c4353d1c0" providerId="LiveId" clId="{B9A2A5C3-35C7-44D6-B25A-37D18524FB56}" dt="2021-04-21T13:27:57.917" v="832" actId="1076"/>
          <ac:spMkLst>
            <pc:docMk/>
            <pc:sldMk cId="1503524398" sldId="321"/>
            <ac:spMk id="7" creationId="{9C7494C8-58A3-4E7F-A276-7122353E4895}"/>
          </ac:spMkLst>
        </pc:spChg>
        <pc:spChg chg="add mod">
          <ac:chgData name="CC Lee" userId="7309231c4353d1c0" providerId="LiveId" clId="{B9A2A5C3-35C7-44D6-B25A-37D18524FB56}" dt="2021-04-21T13:28:08.825" v="838" actId="208"/>
          <ac:spMkLst>
            <pc:docMk/>
            <pc:sldMk cId="1503524398" sldId="321"/>
            <ac:spMk id="10" creationId="{B5A9400F-C132-48B9-8D81-E38A56E90BE2}"/>
          </ac:spMkLst>
        </pc:spChg>
        <pc:picChg chg="add mod ord">
          <ac:chgData name="CC Lee" userId="7309231c4353d1c0" providerId="LiveId" clId="{B9A2A5C3-35C7-44D6-B25A-37D18524FB56}" dt="2021-04-21T13:27:57.917" v="832" actId="1076"/>
          <ac:picMkLst>
            <pc:docMk/>
            <pc:sldMk cId="1503524398" sldId="321"/>
            <ac:picMk id="5" creationId="{018BEBE9-E5EF-4178-AAC4-6353B86AAEDB}"/>
          </ac:picMkLst>
        </pc:picChg>
        <pc:picChg chg="add mod">
          <ac:chgData name="CC Lee" userId="7309231c4353d1c0" providerId="LiveId" clId="{B9A2A5C3-35C7-44D6-B25A-37D18524FB56}" dt="2021-04-21T13:27:59.724" v="833" actId="1076"/>
          <ac:picMkLst>
            <pc:docMk/>
            <pc:sldMk cId="1503524398" sldId="321"/>
            <ac:picMk id="9" creationId="{9CC0A195-403B-45D6-AD80-5AEB8DD39B3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1B2EB3-D998-4AA0-8D59-E6A8A53D75E7}" type="datetimeFigureOut">
              <a:rPr lang="zh-TW" altLang="en-US" smtClean="0"/>
              <a:t>2021/4/21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881ADA-C6B4-47DB-9407-A4B482816B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0878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81ADA-C6B4-47DB-9407-A4B482816BEA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1484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881ADA-C6B4-47DB-9407-A4B482816BEA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6658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altLang="zh-TW" sz="1200" dirty="0"/>
              <a:t>docker run -p </a:t>
            </a:r>
            <a:r>
              <a:rPr lang="sv-SE" altLang="zh-TW" sz="1200" dirty="0">
                <a:solidFill>
                  <a:srgbClr val="00B050"/>
                </a:solidFill>
              </a:rPr>
              <a:t>3001:3001</a:t>
            </a:r>
            <a:r>
              <a:rPr lang="sv-SE" altLang="zh-TW" sz="1200" dirty="0"/>
              <a:t> -i -t </a:t>
            </a:r>
            <a:r>
              <a:rPr lang="sv-SE" altLang="zh-TW" sz="1200" dirty="0">
                <a:solidFill>
                  <a:srgbClr val="0070C0"/>
                </a:solidFill>
              </a:rPr>
              <a:t>--volumes-from myDB</a:t>
            </a:r>
            <a:r>
              <a:rPr lang="sv-SE" altLang="zh-TW" sz="1200" dirty="0"/>
              <a:t>  </a:t>
            </a:r>
            <a:r>
              <a:rPr lang="en-US" altLang="zh-TW" sz="1200" dirty="0">
                <a:solidFill>
                  <a:srgbClr val="FF0000"/>
                </a:solidFill>
                <a:latin typeface="Consolas" panose="020B0609020204030204" pitchFamily="49" charset="0"/>
              </a:rPr>
              <a:t>docker_website2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81ADA-C6B4-47DB-9407-A4B482816BEA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3288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81ADA-C6B4-47DB-9407-A4B482816BEA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0104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F50A7-8122-4551-BDA7-81B101A5AE17}" type="datetimeFigureOut">
              <a:rPr lang="zh-TW" altLang="en-US" smtClean="0"/>
              <a:t>2021/4/21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C2B32-2E36-4372-9848-D915E187A9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9045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F50A7-8122-4551-BDA7-81B101A5AE17}" type="datetimeFigureOut">
              <a:rPr lang="zh-TW" altLang="en-US" smtClean="0"/>
              <a:t>2021/4/21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C2B32-2E36-4372-9848-D915E187A9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1983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F50A7-8122-4551-BDA7-81B101A5AE17}" type="datetimeFigureOut">
              <a:rPr lang="zh-TW" altLang="en-US" smtClean="0"/>
              <a:t>2021/4/21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C2B32-2E36-4372-9848-D915E187A9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4705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F50A7-8122-4551-BDA7-81B101A5AE17}" type="datetimeFigureOut">
              <a:rPr lang="zh-TW" altLang="en-US" smtClean="0"/>
              <a:t>2021/4/21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C2B32-2E36-4372-9848-D915E187A9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4999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F50A7-8122-4551-BDA7-81B101A5AE17}" type="datetimeFigureOut">
              <a:rPr lang="zh-TW" altLang="en-US" smtClean="0"/>
              <a:t>2021/4/21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C2B32-2E36-4372-9848-D915E187A9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6729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F50A7-8122-4551-BDA7-81B101A5AE17}" type="datetimeFigureOut">
              <a:rPr lang="zh-TW" altLang="en-US" smtClean="0"/>
              <a:t>2021/4/21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C2B32-2E36-4372-9848-D915E187A9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7724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F50A7-8122-4551-BDA7-81B101A5AE17}" type="datetimeFigureOut">
              <a:rPr lang="zh-TW" altLang="en-US" smtClean="0"/>
              <a:t>2021/4/21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C2B32-2E36-4372-9848-D915E187A9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3321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F50A7-8122-4551-BDA7-81B101A5AE17}" type="datetimeFigureOut">
              <a:rPr lang="zh-TW" altLang="en-US" smtClean="0"/>
              <a:t>2021/4/21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C2B32-2E36-4372-9848-D915E187A9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2942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F50A7-8122-4551-BDA7-81B101A5AE17}" type="datetimeFigureOut">
              <a:rPr lang="zh-TW" altLang="en-US" smtClean="0"/>
              <a:t>2021/4/21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C2B32-2E36-4372-9848-D915E187A9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4216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F50A7-8122-4551-BDA7-81B101A5AE17}" type="datetimeFigureOut">
              <a:rPr lang="zh-TW" altLang="en-US" smtClean="0"/>
              <a:t>2021/4/21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C2B32-2E36-4372-9848-D915E187A9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0433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F50A7-8122-4551-BDA7-81B101A5AE17}" type="datetimeFigureOut">
              <a:rPr lang="zh-TW" altLang="en-US" smtClean="0"/>
              <a:t>2021/4/21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C2B32-2E36-4372-9848-D915E187A9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5226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60175"/>
            <a:ext cx="7886700" cy="738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024760"/>
            <a:ext cx="7886700" cy="5152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83CF50A7-8122-4551-BDA7-81B101A5AE17}" type="datetimeFigureOut">
              <a:rPr lang="zh-TW" altLang="en-US" smtClean="0"/>
              <a:pPr/>
              <a:t>2021/4/21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249C2B32-2E36-4372-9848-D915E187A9C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9394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hilipzheng.gitbook.io/docker_practice/dockerfile/basic_structure" TargetMode="External"/><Relationship Id="rId2" Type="http://schemas.openxmlformats.org/officeDocument/2006/relationships/hyperlink" Target="https://docs.docker.com/engine/reference/builder/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peihsinsu.gitbooks.io/docker-note-book/content/reverse-dockerfile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engine/reference/commandline/build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mobaxterm.mobatek.net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6eY8xs-Vo8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86eY8xs-Vo8" TargetMode="External"/><Relationship Id="rId4" Type="http://schemas.openxmlformats.org/officeDocument/2006/relationships/image" Target="../media/image2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csieserverroom.cgu.edu.tw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Dockerfile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>
                <a:hlinkClick r:id="rId2"/>
              </a:rPr>
              <a:t>https://docs.docker.com/engine/reference/builder/</a:t>
            </a:r>
            <a:endParaRPr lang="en-US" altLang="zh-TW" dirty="0"/>
          </a:p>
          <a:p>
            <a:endParaRPr lang="en-US" altLang="zh-TW" dirty="0">
              <a:hlinkClick r:id="rId3"/>
            </a:endParaRPr>
          </a:p>
          <a:p>
            <a:r>
              <a:rPr lang="en-US" altLang="zh-TW" dirty="0">
                <a:hlinkClick r:id="rId3"/>
              </a:rPr>
              <a:t>https://philipzheng.gitbook.io/docker_practice/dockerfile/basic_structure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9889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建立映像檔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編輯完成 </a:t>
            </a:r>
            <a:r>
              <a:rPr lang="en-US" altLang="zh-TW" dirty="0" err="1"/>
              <a:t>Dockerfile</a:t>
            </a:r>
            <a:r>
              <a:rPr lang="en-US" altLang="zh-TW" dirty="0"/>
              <a:t> </a:t>
            </a:r>
            <a:r>
              <a:rPr lang="zh-TW" altLang="en-US" dirty="0"/>
              <a:t>之後，可以透過 </a:t>
            </a:r>
            <a:r>
              <a:rPr lang="en-US" altLang="zh-TW" dirty="0"/>
              <a:t>docker build </a:t>
            </a:r>
            <a:r>
              <a:rPr lang="zh-TW" altLang="en-US" dirty="0"/>
              <a:t>命令建立映像檔。</a:t>
            </a:r>
          </a:p>
          <a:p>
            <a:pPr marL="0" indent="0">
              <a:buNone/>
            </a:pPr>
            <a:r>
              <a:rPr lang="zh-TW" altLang="en-US" dirty="0"/>
              <a:t>基本的格式為 </a:t>
            </a:r>
            <a:r>
              <a:rPr lang="en-US" altLang="zh-TW" dirty="0" err="1">
                <a:solidFill>
                  <a:srgbClr val="FF0000"/>
                </a:solidFill>
              </a:rPr>
              <a:t>docekr</a:t>
            </a:r>
            <a:r>
              <a:rPr lang="en-US" altLang="zh-TW" dirty="0">
                <a:solidFill>
                  <a:srgbClr val="FF0000"/>
                </a:solidFill>
              </a:rPr>
              <a:t> build </a:t>
            </a:r>
            <a:r>
              <a:rPr lang="en-US" altLang="zh-TW" dirty="0">
                <a:solidFill>
                  <a:srgbClr val="0070C0"/>
                </a:solidFill>
              </a:rPr>
              <a:t>[</a:t>
            </a:r>
            <a:r>
              <a:rPr lang="zh-TW" altLang="en-US" dirty="0">
                <a:solidFill>
                  <a:srgbClr val="0070C0"/>
                </a:solidFill>
              </a:rPr>
              <a:t>選項</a:t>
            </a:r>
            <a:r>
              <a:rPr lang="en-US" altLang="zh-TW" dirty="0">
                <a:solidFill>
                  <a:srgbClr val="0070C0"/>
                </a:solidFill>
              </a:rPr>
              <a:t>] </a:t>
            </a:r>
            <a:r>
              <a:rPr lang="zh-TW" altLang="en-US" dirty="0">
                <a:solidFill>
                  <a:srgbClr val="00B050"/>
                </a:solidFill>
              </a:rPr>
              <a:t>路徑</a:t>
            </a:r>
            <a:r>
              <a:rPr lang="zh-TW" altLang="en-US" dirty="0"/>
              <a:t>，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該命令將讀取</a:t>
            </a:r>
            <a:r>
              <a:rPr lang="zh-TW" altLang="en-US" u="sng" dirty="0">
                <a:solidFill>
                  <a:srgbClr val="7030A0"/>
                </a:solidFill>
              </a:rPr>
              <a:t>指定路徑下（包括子目錄）的 </a:t>
            </a:r>
            <a:r>
              <a:rPr lang="en-US" altLang="zh-TW" u="sng" dirty="0" err="1">
                <a:solidFill>
                  <a:srgbClr val="7030A0"/>
                </a:solidFill>
              </a:rPr>
              <a:t>Dockerfile</a:t>
            </a:r>
            <a:r>
              <a:rPr lang="zh-TW" altLang="en-US" dirty="0"/>
              <a:t>，並將該路徑下所有內容發送給 </a:t>
            </a:r>
            <a:r>
              <a:rPr lang="en-US" altLang="zh-TW" dirty="0"/>
              <a:t>Docker </a:t>
            </a:r>
            <a:r>
              <a:rPr lang="zh-TW" altLang="en-US" dirty="0"/>
              <a:t>伺服端，由伺服端來建立映像檔。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因此一般會建議放置 </a:t>
            </a:r>
            <a:r>
              <a:rPr lang="en-US" altLang="zh-TW" dirty="0" err="1"/>
              <a:t>Dockerfile</a:t>
            </a:r>
            <a:r>
              <a:rPr lang="en-US" altLang="zh-TW" dirty="0"/>
              <a:t> </a:t>
            </a:r>
            <a:r>
              <a:rPr lang="zh-TW" altLang="en-US" dirty="0"/>
              <a:t>的目錄為空目錄。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也可以透過 </a:t>
            </a:r>
            <a:r>
              <a:rPr lang="en-US" altLang="zh-TW" dirty="0"/>
              <a:t>.</a:t>
            </a:r>
            <a:r>
              <a:rPr lang="en-US" altLang="zh-TW" dirty="0" err="1"/>
              <a:t>dockerignore</a:t>
            </a:r>
            <a:r>
              <a:rPr lang="en-US" altLang="zh-TW" dirty="0"/>
              <a:t> </a:t>
            </a:r>
            <a:r>
              <a:rPr lang="zh-TW" altLang="en-US" dirty="0"/>
              <a:t>檔案（每一行新增一條排除模式：</a:t>
            </a:r>
            <a:r>
              <a:rPr lang="en-US" altLang="zh-TW" dirty="0"/>
              <a:t>exclusion patterns</a:t>
            </a:r>
            <a:r>
              <a:rPr lang="zh-TW" altLang="en-US" dirty="0"/>
              <a:t>）來讓 </a:t>
            </a:r>
            <a:r>
              <a:rPr lang="en-US" altLang="zh-TW" dirty="0"/>
              <a:t>Docker </a:t>
            </a:r>
            <a:r>
              <a:rPr lang="zh-TW" altLang="en-US" dirty="0"/>
              <a:t>忽略路徑下的目錄和檔案。</a:t>
            </a:r>
          </a:p>
          <a:p>
            <a:pPr marL="0" indent="0">
              <a:buNone/>
            </a:pPr>
            <a:r>
              <a:rPr lang="zh-TW" altLang="en-US" dirty="0"/>
              <a:t>要指定映像檔的</a:t>
            </a:r>
            <a:r>
              <a:rPr lang="zh-TW" altLang="en-US" dirty="0">
                <a:solidFill>
                  <a:srgbClr val="7030A0"/>
                </a:solidFill>
              </a:rPr>
              <a:t>標籤資訊</a:t>
            </a:r>
            <a:r>
              <a:rPr lang="zh-TW" altLang="en-US" dirty="0"/>
              <a:t>，可以透過 </a:t>
            </a:r>
            <a:r>
              <a:rPr lang="en-US" altLang="zh-TW" dirty="0"/>
              <a:t>-t </a:t>
            </a:r>
            <a:r>
              <a:rPr lang="zh-TW" altLang="en-US" dirty="0"/>
              <a:t>選項，例如</a:t>
            </a:r>
          </a:p>
          <a:p>
            <a:pPr marL="0" indent="0">
              <a:buNone/>
            </a:pPr>
            <a:endParaRPr lang="zh-TW" altLang="en-US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27" y="5409256"/>
            <a:ext cx="6104521" cy="63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3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/>
              <a:t>從 </a:t>
            </a:r>
            <a:r>
              <a:rPr lang="en-US" altLang="zh-TW" sz="4400" dirty="0"/>
              <a:t>docker</a:t>
            </a:r>
            <a:r>
              <a:rPr lang="zh-TW" altLang="en-US" sz="4400" dirty="0"/>
              <a:t> </a:t>
            </a:r>
            <a:r>
              <a:rPr lang="en-US" altLang="zh-TW" sz="4400" dirty="0"/>
              <a:t>image </a:t>
            </a:r>
            <a:r>
              <a:rPr lang="zh-TW" altLang="en-US" sz="4400" dirty="0"/>
              <a:t>自動建立 </a:t>
            </a:r>
            <a:r>
              <a:rPr lang="en-US" altLang="zh-TW" sz="4400" dirty="0" err="1"/>
              <a:t>dockerfile</a:t>
            </a:r>
            <a:endParaRPr lang="zh-TW" altLang="en-US" sz="4400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748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74406" y="245874"/>
            <a:ext cx="7886700" cy="738460"/>
          </a:xfrm>
        </p:spPr>
        <p:txBody>
          <a:bodyPr>
            <a:normAutofit fontScale="90000"/>
          </a:bodyPr>
          <a:lstStyle/>
          <a:p>
            <a:r>
              <a:rPr lang="zh-TW" altLang="en-US" sz="3100" dirty="0"/>
              <a:t>首先 </a:t>
            </a:r>
            <a:r>
              <a:rPr lang="en-US" altLang="zh-TW" sz="2700" u="sng" dirty="0"/>
              <a:t>docker pull </a:t>
            </a:r>
            <a:r>
              <a:rPr lang="en-US" altLang="zh-TW" sz="2700" u="sng" dirty="0" err="1"/>
              <a:t>centurylink</a:t>
            </a:r>
            <a:r>
              <a:rPr lang="en-US" altLang="zh-TW" sz="2700" u="sng" dirty="0"/>
              <a:t>/</a:t>
            </a:r>
            <a:r>
              <a:rPr lang="en-US" altLang="zh-TW" sz="2700" u="sng" dirty="0" err="1"/>
              <a:t>dockerfile</a:t>
            </a:r>
            <a:r>
              <a:rPr lang="en-US" altLang="zh-TW" sz="2700" u="sng" dirty="0"/>
              <a:t>-from-image </a:t>
            </a:r>
            <a:endParaRPr lang="zh-TW" altLang="en-US" sz="3100" u="sng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208" y="1211411"/>
            <a:ext cx="8575998" cy="163515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08" y="3415663"/>
            <a:ext cx="7886898" cy="743937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 rot="13151172">
            <a:off x="2846567" y="4206240"/>
            <a:ext cx="882594" cy="429370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270344" y="3975693"/>
            <a:ext cx="2782957" cy="29415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3168438" y="4866157"/>
            <a:ext cx="50169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這是一個已包好 </a:t>
            </a:r>
            <a:r>
              <a:rPr lang="en-US" altLang="zh-TW" dirty="0"/>
              <a:t>Ruby script </a:t>
            </a:r>
            <a:r>
              <a:rPr lang="zh-TW" altLang="en-US" dirty="0"/>
              <a:t>的映像檔</a:t>
            </a:r>
            <a:endParaRPr lang="en-US" altLang="zh-TW" dirty="0"/>
          </a:p>
          <a:p>
            <a:r>
              <a:rPr lang="zh-TW" altLang="en-US" dirty="0"/>
              <a:t>能從已經包好的 </a:t>
            </a:r>
            <a:r>
              <a:rPr lang="en-US" altLang="zh-TW" dirty="0" err="1"/>
              <a:t>dockerImage</a:t>
            </a:r>
            <a:r>
              <a:rPr lang="en-US" altLang="zh-TW" dirty="0"/>
              <a:t> </a:t>
            </a:r>
            <a:r>
              <a:rPr lang="zh-TW" altLang="en-US" dirty="0"/>
              <a:t>檔案建立 </a:t>
            </a:r>
            <a:r>
              <a:rPr lang="en-US" altLang="zh-TW" dirty="0" err="1"/>
              <a:t>dockerfile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56752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https://peihsinsu.gitbooks.io/docker-note-book/content/reverse-dockerfile.html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37229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850" y="80662"/>
            <a:ext cx="6359132" cy="6693394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>
            <a:off x="1653871" y="1661823"/>
            <a:ext cx="5716987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1653871" y="4295030"/>
            <a:ext cx="5716987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向右箭號 8"/>
          <p:cNvSpPr/>
          <p:nvPr/>
        </p:nvSpPr>
        <p:spPr>
          <a:xfrm rot="9600496">
            <a:off x="2488757" y="4866200"/>
            <a:ext cx="318052" cy="230587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 rot="9600496">
            <a:off x="2472854" y="5510458"/>
            <a:ext cx="318052" cy="230587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 rot="10800000">
            <a:off x="2458922" y="3833189"/>
            <a:ext cx="318052" cy="230587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997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1: </a:t>
            </a:r>
            <a:r>
              <a:rPr lang="zh-TW" altLang="en-US" dirty="0"/>
              <a:t>建立一個 </a:t>
            </a:r>
            <a:r>
              <a:rPr lang="en-US" altLang="zh-TW" dirty="0"/>
              <a:t>Docker website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dirty="0">
                <a:solidFill>
                  <a:srgbClr val="FF0000"/>
                </a:solidFill>
                <a:latin typeface="Consolas" panose="020B0609020204030204" pitchFamily="49" charset="0"/>
              </a:rPr>
              <a:t>Step 1: </a:t>
            </a:r>
          </a:p>
          <a:p>
            <a:pPr marL="0" indent="0">
              <a:buNone/>
            </a:pPr>
            <a:r>
              <a:rPr lang="en-US" altLang="zh-TW" sz="1800" dirty="0">
                <a:latin typeface="Consolas" panose="020B0609020204030204" pitchFamily="49" charset="0"/>
              </a:rPr>
              <a:t>vi </a:t>
            </a:r>
            <a:r>
              <a:rPr lang="en-US" altLang="zh-TW" sz="1800" dirty="0" err="1">
                <a:latin typeface="Consolas" panose="020B0609020204030204" pitchFamily="49" charset="0"/>
              </a:rPr>
              <a:t>dockerfile</a:t>
            </a:r>
            <a:endParaRPr lang="en-US" altLang="zh-TW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1800" dirty="0">
                <a:latin typeface="Consolas" panose="020B0609020204030204" pitchFamily="49" charset="0"/>
              </a:rPr>
              <a:t>   </a:t>
            </a:r>
            <a:r>
              <a:rPr lang="en-US" altLang="zh-TW" sz="1800" dirty="0">
                <a:solidFill>
                  <a:srgbClr val="0070C0"/>
                </a:solidFill>
                <a:latin typeface="Consolas" panose="020B0609020204030204" pitchFamily="49" charset="0"/>
              </a:rPr>
              <a:t>&lt;</a:t>
            </a:r>
            <a:r>
              <a:rPr lang="zh-TW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貼上 </a:t>
            </a:r>
            <a:r>
              <a:rPr lang="en-US" altLang="zh-TW" sz="1800" dirty="0" err="1">
                <a:solidFill>
                  <a:srgbClr val="0070C0"/>
                </a:solidFill>
                <a:latin typeface="Consolas" panose="020B0609020204030204" pitchFamily="49" charset="0"/>
              </a:rPr>
              <a:t>Dockerfile</a:t>
            </a:r>
            <a:r>
              <a:rPr lang="en-US" altLang="zh-TW" sz="18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zh-TW" alt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內容</a:t>
            </a:r>
            <a:r>
              <a:rPr lang="en-US" altLang="zh-TW" sz="1800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n-US" altLang="zh-TW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zh-TW" altLang="en-US" sz="1800" dirty="0">
              <a:latin typeface="Consolas" panose="020B0609020204030204" pitchFamily="49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28650" y="6488668"/>
            <a:ext cx="84259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https://xpressrazor.wordpress.com/2015/06/22/run-a-simple-webpage-using-docker/</a:t>
            </a:r>
          </a:p>
        </p:txBody>
      </p:sp>
    </p:spTree>
    <p:extLst>
      <p:ext uri="{BB962C8B-B14F-4D97-AF65-F5344CB8AC3E}">
        <p14:creationId xmlns:p14="http://schemas.microsoft.com/office/powerpoint/2010/main" val="2579752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Dockerfile</a:t>
            </a:r>
            <a:r>
              <a:rPr lang="zh-TW" altLang="en-US" dirty="0"/>
              <a:t> 內容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dockerfile_01.txt</a:t>
            </a:r>
            <a:r>
              <a:rPr lang="zh-TW" altLang="en-US" dirty="0"/>
              <a:t> 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5762" y="891548"/>
            <a:ext cx="6795607" cy="5703211"/>
          </a:xfrm>
          <a:ln>
            <a:solidFill>
              <a:srgbClr val="FF0000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100" dirty="0"/>
              <a:t>FROM ubuntu:14.04</a:t>
            </a:r>
          </a:p>
          <a:p>
            <a:pPr marL="0" indent="0">
              <a:buNone/>
            </a:pPr>
            <a:r>
              <a:rPr lang="en-US" altLang="zh-TW" sz="1100" dirty="0"/>
              <a:t># </a:t>
            </a:r>
            <a:r>
              <a:rPr lang="zh-TW" altLang="en-US" sz="1100" dirty="0"/>
              <a:t>井字號開頭是註解</a:t>
            </a:r>
            <a:endParaRPr lang="en-US" altLang="zh-TW" sz="1100" dirty="0"/>
          </a:p>
          <a:p>
            <a:pPr marL="0" indent="0">
              <a:buNone/>
            </a:pPr>
            <a:r>
              <a:rPr lang="en-US" altLang="zh-TW" sz="1100" dirty="0"/>
              <a:t>USER root</a:t>
            </a:r>
          </a:p>
          <a:p>
            <a:pPr marL="0" indent="0">
              <a:buNone/>
            </a:pPr>
            <a:r>
              <a:rPr lang="en-US" altLang="zh-TW" sz="1100" dirty="0"/>
              <a:t>RUN apt-get update &amp;&amp; apt-get install -y \</a:t>
            </a:r>
          </a:p>
          <a:p>
            <a:pPr marL="0" indent="0">
              <a:buNone/>
            </a:pPr>
            <a:r>
              <a:rPr lang="en-US" altLang="zh-TW" sz="1100" dirty="0"/>
              <a:t>    python3 \</a:t>
            </a:r>
          </a:p>
          <a:p>
            <a:pPr marL="0" indent="0">
              <a:buNone/>
            </a:pPr>
            <a:r>
              <a:rPr lang="en-US" altLang="zh-TW" sz="1100" dirty="0"/>
              <a:t>    curl &amp;&amp; \</a:t>
            </a:r>
          </a:p>
          <a:p>
            <a:pPr marL="0" indent="0">
              <a:buNone/>
            </a:pPr>
            <a:r>
              <a:rPr lang="en-US" altLang="zh-TW" sz="1100" dirty="0"/>
              <a:t>    rm -rf /var/lib/apt/lists/*</a:t>
            </a:r>
          </a:p>
          <a:p>
            <a:pPr marL="0" indent="0">
              <a:buNone/>
            </a:pPr>
            <a:r>
              <a:rPr lang="en-US" altLang="zh-TW" sz="1100" dirty="0"/>
              <a:t>RUN </a:t>
            </a:r>
            <a:r>
              <a:rPr lang="en-US" altLang="zh-TW" sz="1100" dirty="0" err="1"/>
              <a:t>groupadd</a:t>
            </a:r>
            <a:r>
              <a:rPr lang="en-US" altLang="zh-TW" sz="1100" dirty="0"/>
              <a:t> -r </a:t>
            </a:r>
            <a:r>
              <a:rPr lang="en-US" altLang="zh-TW" sz="1100" dirty="0" err="1"/>
              <a:t>nonroot</a:t>
            </a:r>
            <a:r>
              <a:rPr lang="en-US" altLang="zh-TW" sz="1100" dirty="0"/>
              <a:t> &amp;&amp; \</a:t>
            </a:r>
          </a:p>
          <a:p>
            <a:pPr marL="0" indent="0">
              <a:buNone/>
            </a:pPr>
            <a:r>
              <a:rPr lang="en-US" altLang="zh-TW" sz="1100" dirty="0"/>
              <a:t>    </a:t>
            </a:r>
            <a:r>
              <a:rPr lang="en-US" altLang="zh-TW" sz="1100" dirty="0" err="1"/>
              <a:t>useradd</a:t>
            </a:r>
            <a:r>
              <a:rPr lang="en-US" altLang="zh-TW" sz="1100" dirty="0"/>
              <a:t> -r -g </a:t>
            </a:r>
            <a:r>
              <a:rPr lang="en-US" altLang="zh-TW" sz="1100" dirty="0" err="1"/>
              <a:t>nonroot</a:t>
            </a:r>
            <a:r>
              <a:rPr lang="en-US" altLang="zh-TW" sz="1100" dirty="0"/>
              <a:t> -d /home/</a:t>
            </a:r>
            <a:r>
              <a:rPr lang="en-US" altLang="zh-TW" sz="1100" dirty="0" err="1"/>
              <a:t>nonroot</a:t>
            </a:r>
            <a:r>
              <a:rPr lang="en-US" altLang="zh-TW" sz="1100" dirty="0"/>
              <a:t> -s /</a:t>
            </a:r>
            <a:r>
              <a:rPr lang="en-US" altLang="zh-TW" sz="1100" dirty="0" err="1"/>
              <a:t>sbin</a:t>
            </a:r>
            <a:r>
              <a:rPr lang="en-US" altLang="zh-TW" sz="1100" dirty="0"/>
              <a:t>/</a:t>
            </a:r>
            <a:r>
              <a:rPr lang="en-US" altLang="zh-TW" sz="1100" dirty="0" err="1"/>
              <a:t>nologin</a:t>
            </a:r>
            <a:r>
              <a:rPr lang="en-US" altLang="zh-TW" sz="1100" dirty="0"/>
              <a:t> -c "</a:t>
            </a:r>
            <a:r>
              <a:rPr lang="en-US" altLang="zh-TW" sz="1100" dirty="0" err="1"/>
              <a:t>Nonroot</a:t>
            </a:r>
            <a:r>
              <a:rPr lang="en-US" altLang="zh-TW" sz="1100" dirty="0"/>
              <a:t> User" </a:t>
            </a:r>
            <a:r>
              <a:rPr lang="en-US" altLang="zh-TW" sz="1100" dirty="0" err="1"/>
              <a:t>nonroot</a:t>
            </a:r>
            <a:r>
              <a:rPr lang="en-US" altLang="zh-TW" sz="1100" dirty="0"/>
              <a:t> &amp;&amp; \</a:t>
            </a:r>
          </a:p>
          <a:p>
            <a:pPr marL="0" indent="0">
              <a:buNone/>
            </a:pPr>
            <a:r>
              <a:rPr lang="en-US" altLang="zh-TW" sz="1100" dirty="0"/>
              <a:t>    </a:t>
            </a:r>
            <a:r>
              <a:rPr lang="en-US" altLang="zh-TW" sz="1100" dirty="0" err="1"/>
              <a:t>mkdir</a:t>
            </a:r>
            <a:r>
              <a:rPr lang="en-US" altLang="zh-TW" sz="1100" dirty="0"/>
              <a:t> /home/</a:t>
            </a:r>
            <a:r>
              <a:rPr lang="en-US" altLang="zh-TW" sz="1100" dirty="0" err="1"/>
              <a:t>nonroot</a:t>
            </a:r>
            <a:r>
              <a:rPr lang="en-US" altLang="zh-TW" sz="1100" dirty="0"/>
              <a:t> &amp;&amp; \</a:t>
            </a:r>
          </a:p>
          <a:p>
            <a:pPr marL="0" indent="0">
              <a:buNone/>
            </a:pPr>
            <a:r>
              <a:rPr lang="en-US" altLang="zh-TW" sz="1100" dirty="0"/>
              <a:t>    </a:t>
            </a:r>
            <a:r>
              <a:rPr lang="en-US" altLang="zh-TW" sz="1100" dirty="0" err="1"/>
              <a:t>chown</a:t>
            </a:r>
            <a:r>
              <a:rPr lang="en-US" altLang="zh-TW" sz="1100" dirty="0"/>
              <a:t> -R </a:t>
            </a:r>
            <a:r>
              <a:rPr lang="en-US" altLang="zh-TW" sz="1100" dirty="0" err="1"/>
              <a:t>nonroot:nonroot</a:t>
            </a:r>
            <a:r>
              <a:rPr lang="en-US" altLang="zh-TW" sz="1100" dirty="0"/>
              <a:t> /home/</a:t>
            </a:r>
            <a:r>
              <a:rPr lang="en-US" altLang="zh-TW" sz="1100" dirty="0" err="1"/>
              <a:t>nonroot</a:t>
            </a:r>
            <a:endParaRPr lang="en-US" altLang="zh-TW" sz="1100" dirty="0"/>
          </a:p>
          <a:p>
            <a:pPr marL="0" indent="0">
              <a:buNone/>
            </a:pPr>
            <a:endParaRPr lang="en-US" altLang="zh-TW" sz="1100" dirty="0"/>
          </a:p>
          <a:p>
            <a:pPr marL="0" indent="0">
              <a:buNone/>
            </a:pPr>
            <a:r>
              <a:rPr lang="en-US" altLang="zh-TW" sz="1100" dirty="0"/>
              <a:t>USER </a:t>
            </a:r>
            <a:r>
              <a:rPr lang="en-US" altLang="zh-TW" sz="1100" dirty="0" err="1"/>
              <a:t>nonroot</a:t>
            </a:r>
            <a:endParaRPr lang="en-US" altLang="zh-TW" sz="1100" dirty="0"/>
          </a:p>
          <a:p>
            <a:pPr marL="0" indent="0">
              <a:buNone/>
            </a:pPr>
            <a:r>
              <a:rPr lang="en-US" altLang="zh-TW" sz="1100" dirty="0"/>
              <a:t>WORKDIR /home/</a:t>
            </a:r>
            <a:r>
              <a:rPr lang="en-US" altLang="zh-TW" sz="1100" dirty="0" err="1"/>
              <a:t>nonroot</a:t>
            </a:r>
            <a:r>
              <a:rPr lang="en-US" altLang="zh-TW" sz="1100" dirty="0"/>
              <a:t>/</a:t>
            </a:r>
          </a:p>
          <a:p>
            <a:pPr marL="0" indent="0">
              <a:buNone/>
            </a:pPr>
            <a:r>
              <a:rPr lang="en-US" altLang="zh-TW" sz="1100" dirty="0"/>
              <a:t>RUN curl -o index.html http://info.cern.ch/hypertext/WWW/TheProject.html</a:t>
            </a:r>
          </a:p>
          <a:p>
            <a:pPr marL="0" indent="0">
              <a:buNone/>
            </a:pPr>
            <a:endParaRPr lang="en-US" altLang="zh-TW" sz="1100" dirty="0"/>
          </a:p>
          <a:p>
            <a:pPr marL="0" indent="0">
              <a:buNone/>
            </a:pPr>
            <a:r>
              <a:rPr lang="en-US" altLang="zh-TW" sz="1100" dirty="0"/>
              <a:t>USER </a:t>
            </a:r>
            <a:r>
              <a:rPr lang="en-US" altLang="zh-TW" sz="1100" dirty="0" err="1"/>
              <a:t>nonroot</a:t>
            </a:r>
            <a:endParaRPr lang="en-US" altLang="zh-TW" sz="1100" dirty="0"/>
          </a:p>
          <a:p>
            <a:pPr marL="0" indent="0">
              <a:buNone/>
            </a:pPr>
            <a:r>
              <a:rPr lang="en-US" altLang="zh-TW" sz="1100" dirty="0"/>
              <a:t>EXPOSE 3000</a:t>
            </a:r>
          </a:p>
          <a:p>
            <a:pPr marL="0" indent="0">
              <a:buNone/>
            </a:pPr>
            <a:r>
              <a:rPr lang="en-US" altLang="zh-TW" sz="1100" dirty="0"/>
              <a:t>WORKDIR /home/</a:t>
            </a:r>
            <a:r>
              <a:rPr lang="en-US" altLang="zh-TW" sz="1100" dirty="0" err="1"/>
              <a:t>nonroot</a:t>
            </a:r>
            <a:r>
              <a:rPr lang="en-US" altLang="zh-TW" sz="1100" dirty="0"/>
              <a:t>/</a:t>
            </a:r>
          </a:p>
          <a:p>
            <a:pPr marL="0" indent="0">
              <a:buNone/>
            </a:pPr>
            <a:r>
              <a:rPr lang="en-US" altLang="zh-TW" sz="1100" dirty="0"/>
              <a:t>CMD ["python3", "-m", "</a:t>
            </a:r>
            <a:r>
              <a:rPr lang="en-US" altLang="zh-TW" sz="1100" dirty="0" err="1"/>
              <a:t>http.server</a:t>
            </a:r>
            <a:r>
              <a:rPr lang="en-US" altLang="zh-TW" sz="1100" dirty="0"/>
              <a:t>", "3000"]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8888739-0D4A-4360-A315-D300B3B1DE1A}"/>
              </a:ext>
            </a:extLst>
          </p:cNvPr>
          <p:cNvSpPr txBox="1"/>
          <p:nvPr/>
        </p:nvSpPr>
        <p:spPr>
          <a:xfrm>
            <a:off x="5831632" y="4739951"/>
            <a:ext cx="185339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&lt;=</a:t>
            </a:r>
            <a:r>
              <a:rPr lang="zh-TW" altLang="en-US" dirty="0"/>
              <a:t> 下載網頁檔案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A45645D-1C39-438B-A35F-D56B5DED629A}"/>
              </a:ext>
            </a:extLst>
          </p:cNvPr>
          <p:cNvSpPr txBox="1"/>
          <p:nvPr/>
        </p:nvSpPr>
        <p:spPr>
          <a:xfrm>
            <a:off x="3828660" y="6114661"/>
            <a:ext cx="206017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&lt;=</a:t>
            </a:r>
            <a:r>
              <a:rPr lang="zh-TW" altLang="en-US" dirty="0"/>
              <a:t> 執行</a:t>
            </a:r>
            <a:r>
              <a:rPr lang="en-US" altLang="zh-TW" dirty="0"/>
              <a:t>python</a:t>
            </a:r>
            <a:r>
              <a:rPr lang="zh-TW" altLang="en-US" dirty="0"/>
              <a:t>程式</a:t>
            </a:r>
            <a:endParaRPr lang="en-US" altLang="zh-TW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942645B-BCAB-4559-8B25-9615FD9E452B}"/>
              </a:ext>
            </a:extLst>
          </p:cNvPr>
          <p:cNvSpPr txBox="1"/>
          <p:nvPr/>
        </p:nvSpPr>
        <p:spPr>
          <a:xfrm>
            <a:off x="3906415" y="1630008"/>
            <a:ext cx="13917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&lt;=</a:t>
            </a:r>
            <a:r>
              <a:rPr lang="zh-TW" altLang="en-US" dirty="0"/>
              <a:t> 安裝軟體</a:t>
            </a:r>
            <a:endParaRPr lang="en-US" altLang="zh-TW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10BC43B-4658-4E6C-8C70-5298ED3E5CD2}"/>
              </a:ext>
            </a:extLst>
          </p:cNvPr>
          <p:cNvSpPr txBox="1"/>
          <p:nvPr/>
        </p:nvSpPr>
        <p:spPr>
          <a:xfrm>
            <a:off x="1875452" y="1371861"/>
            <a:ext cx="178875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&lt;=</a:t>
            </a:r>
            <a:r>
              <a:rPr lang="zh-TW" altLang="en-US" dirty="0"/>
              <a:t> 使用</a:t>
            </a:r>
            <a:r>
              <a:rPr lang="en-US" altLang="zh-TW" dirty="0"/>
              <a:t>root</a:t>
            </a:r>
            <a:r>
              <a:rPr lang="zh-TW" altLang="en-US" dirty="0"/>
              <a:t>身分</a:t>
            </a:r>
            <a:endParaRPr lang="en-US" altLang="zh-TW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86A2D83-6C6E-4282-A10F-F6C17B684CB4}"/>
              </a:ext>
            </a:extLst>
          </p:cNvPr>
          <p:cNvSpPr txBox="1"/>
          <p:nvPr/>
        </p:nvSpPr>
        <p:spPr>
          <a:xfrm>
            <a:off x="1826245" y="5301473"/>
            <a:ext cx="2154244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&lt;=</a:t>
            </a:r>
            <a:r>
              <a:rPr lang="zh-TW" altLang="en-US" dirty="0"/>
              <a:t> 使用</a:t>
            </a:r>
            <a:r>
              <a:rPr lang="en-US" altLang="zh-TW" dirty="0" err="1"/>
              <a:t>nonroot</a:t>
            </a:r>
            <a:r>
              <a:rPr lang="zh-TW" altLang="en-US" dirty="0"/>
              <a:t>身分</a:t>
            </a:r>
            <a:endParaRPr lang="en-US" altLang="zh-TW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A4B5455-A630-432D-8221-46D9B7A8FB6B}"/>
              </a:ext>
            </a:extLst>
          </p:cNvPr>
          <p:cNvSpPr txBox="1"/>
          <p:nvPr/>
        </p:nvSpPr>
        <p:spPr>
          <a:xfrm>
            <a:off x="1939321" y="4089583"/>
            <a:ext cx="139172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&lt;=</a:t>
            </a:r>
            <a:r>
              <a:rPr lang="zh-TW" altLang="en-US" dirty="0"/>
              <a:t> 建立帳號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25483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1: </a:t>
            </a:r>
            <a:r>
              <a:rPr lang="zh-TW" altLang="en-US" dirty="0"/>
              <a:t>建立一個 </a:t>
            </a:r>
            <a:r>
              <a:rPr lang="en-US" altLang="zh-TW" dirty="0"/>
              <a:t>Docker website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dirty="0">
                <a:solidFill>
                  <a:srgbClr val="FF0000"/>
                </a:solidFill>
                <a:latin typeface="Consolas" panose="020B0609020204030204" pitchFamily="49" charset="0"/>
              </a:rPr>
              <a:t>Step 2:  </a:t>
            </a:r>
            <a:r>
              <a:rPr lang="en-US" altLang="zh-TW" sz="1800" dirty="0">
                <a:latin typeface="Consolas" panose="020B0609020204030204" pitchFamily="49" charset="0"/>
              </a:rPr>
              <a:t>docker build -t=</a:t>
            </a:r>
            <a:r>
              <a:rPr lang="en-US" altLang="zh-TW" sz="1800" dirty="0" err="1">
                <a:latin typeface="Consolas" panose="020B0609020204030204" pitchFamily="49" charset="0"/>
              </a:rPr>
              <a:t>docker_website</a:t>
            </a:r>
            <a:r>
              <a:rPr lang="en-US" altLang="zh-TW" sz="1800" dirty="0">
                <a:latin typeface="Consolas" panose="020B0609020204030204" pitchFamily="49" charset="0"/>
              </a:rPr>
              <a:t> .</a:t>
            </a:r>
            <a:endParaRPr lang="zh-TW" altLang="en-US" sz="1800" dirty="0">
              <a:latin typeface="Consolas" panose="020B0609020204030204" pitchFamily="49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28650" y="6488668"/>
            <a:ext cx="84259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/>
              <a:t>https://xpressrazor.wordpress.com/2015/06/22/run-a-simple-webpage-using-docker/</a:t>
            </a:r>
            <a:endParaRPr lang="zh-TW" altLang="en-US" sz="12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88" y="1562649"/>
            <a:ext cx="8360932" cy="13359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363" y="3691943"/>
            <a:ext cx="7972483" cy="845826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159025" y="3824578"/>
            <a:ext cx="696337" cy="34985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59044" y="4555121"/>
            <a:ext cx="42209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>
                <a:solidFill>
                  <a:srgbClr val="FF0000"/>
                </a:solidFill>
              </a:rPr>
              <a:t>根據</a:t>
            </a:r>
            <a:r>
              <a:rPr lang="en-US" altLang="zh-TW" sz="1200" dirty="0" err="1">
                <a:solidFill>
                  <a:srgbClr val="FF0000"/>
                </a:solidFill>
              </a:rPr>
              <a:t>dockerfile</a:t>
            </a:r>
            <a:r>
              <a:rPr lang="en-US" altLang="zh-TW" sz="1200" dirty="0">
                <a:solidFill>
                  <a:srgbClr val="FF0000"/>
                </a:solidFill>
              </a:rPr>
              <a:t> </a:t>
            </a:r>
            <a:r>
              <a:rPr lang="zh-TW" altLang="en-US" sz="1200" dirty="0">
                <a:solidFill>
                  <a:srgbClr val="FF0000"/>
                </a:solidFill>
              </a:rPr>
              <a:t>建了一個 </a:t>
            </a:r>
            <a:r>
              <a:rPr lang="en-US" altLang="zh-TW" sz="1200" dirty="0">
                <a:solidFill>
                  <a:srgbClr val="FF0000"/>
                </a:solidFill>
              </a:rPr>
              <a:t>docker image, </a:t>
            </a:r>
            <a:r>
              <a:rPr lang="zh-TW" altLang="en-US" sz="1200" dirty="0">
                <a:solidFill>
                  <a:srgbClr val="FF0000"/>
                </a:solidFill>
              </a:rPr>
              <a:t>名稱為 </a:t>
            </a:r>
            <a:r>
              <a:rPr lang="en-US" altLang="zh-TW" sz="1200" dirty="0" err="1">
                <a:solidFill>
                  <a:srgbClr val="FF0000"/>
                </a:solidFill>
              </a:rPr>
              <a:t>docker_website</a:t>
            </a:r>
            <a:endParaRPr lang="en-US" altLang="zh-TW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287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86" y="1457076"/>
            <a:ext cx="7046459" cy="352323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altLang="zh-TW" sz="2400" dirty="0">
                <a:solidFill>
                  <a:srgbClr val="FF0000"/>
                </a:solidFill>
              </a:rPr>
              <a:t>Step3:   </a:t>
            </a:r>
            <a:r>
              <a:rPr lang="sv-SE" altLang="zh-TW" sz="2400" dirty="0"/>
              <a:t>docker run -p 3000:3000 -i -t </a:t>
            </a:r>
            <a:r>
              <a:rPr lang="en-US" altLang="zh-TW" sz="2400" dirty="0" err="1">
                <a:latin typeface="Consolas" panose="020B0609020204030204" pitchFamily="49" charset="0"/>
              </a:rPr>
              <a:t>docker_website</a:t>
            </a:r>
            <a:endParaRPr lang="zh-TW" altLang="en-US" sz="2400" dirty="0"/>
          </a:p>
        </p:txBody>
      </p:sp>
      <p:sp>
        <p:nvSpPr>
          <p:cNvPr id="5" name="向右箭號 4"/>
          <p:cNvSpPr/>
          <p:nvPr/>
        </p:nvSpPr>
        <p:spPr>
          <a:xfrm rot="14397647">
            <a:off x="3169870" y="1782946"/>
            <a:ext cx="550415" cy="408373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29105"/>
            <a:ext cx="9064487" cy="29633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-71562" y="5459773"/>
            <a:ext cx="508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執行</a:t>
            </a:r>
            <a:r>
              <a:rPr lang="en-US" altLang="zh-TW" dirty="0"/>
              <a:t>docker </a:t>
            </a:r>
            <a:r>
              <a:rPr lang="en-US" altLang="zh-TW" dirty="0" err="1"/>
              <a:t>ps</a:t>
            </a:r>
            <a:r>
              <a:rPr lang="en-US" altLang="zh-TW" dirty="0"/>
              <a:t> -a </a:t>
            </a:r>
            <a:r>
              <a:rPr lang="zh-TW" altLang="en-US" dirty="0"/>
              <a:t>可看到已正在執行中的 </a:t>
            </a:r>
            <a:r>
              <a:rPr lang="en-US" altLang="zh-TW" dirty="0"/>
              <a:t>container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4245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隨堂作業</a:t>
            </a:r>
            <a:r>
              <a:rPr lang="en-US" altLang="zh-TW" dirty="0"/>
              <a:t>: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根據前面的 </a:t>
            </a:r>
            <a:r>
              <a:rPr lang="en-US" altLang="zh-TW" dirty="0" err="1"/>
              <a:t>dockerfile</a:t>
            </a:r>
            <a:r>
              <a:rPr lang="en-US" altLang="zh-TW" dirty="0"/>
              <a:t> </a:t>
            </a:r>
            <a:r>
              <a:rPr lang="zh-TW" altLang="en-US" dirty="0"/>
              <a:t>檔案，建立一個 </a:t>
            </a:r>
            <a:r>
              <a:rPr lang="en-US" altLang="zh-TW" dirty="0">
                <a:latin typeface="Consolas" panose="020B0609020204030204" pitchFamily="49" charset="0"/>
              </a:rPr>
              <a:t>docker_website</a:t>
            </a:r>
            <a:r>
              <a:rPr lang="en-US" altLang="zh-TW" b="1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</a:p>
          <a:p>
            <a:endParaRPr lang="en-US" altLang="zh-TW" dirty="0"/>
          </a:p>
          <a:p>
            <a:r>
              <a:rPr lang="zh-TW" altLang="en-US" dirty="0"/>
              <a:t>更改網頁內容為</a:t>
            </a:r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r>
              <a:rPr lang="en-US" altLang="zh-TW" sz="1800" dirty="0">
                <a:solidFill>
                  <a:srgbClr val="0070C0"/>
                </a:solidFill>
                <a:latin typeface="Consolas" panose="020B0609020204030204" pitchFamily="49" charset="0"/>
              </a:rPr>
              <a:t>&lt;html&gt;</a:t>
            </a:r>
          </a:p>
          <a:p>
            <a:pPr marL="0" indent="0">
              <a:buNone/>
            </a:pPr>
            <a:r>
              <a:rPr lang="en-US" altLang="zh-TW" sz="1800" dirty="0">
                <a:solidFill>
                  <a:srgbClr val="0070C0"/>
                </a:solidFill>
                <a:latin typeface="Consolas" panose="020B0609020204030204" pitchFamily="49" charset="0"/>
              </a:rPr>
              <a:t>Hello docker! &lt;</a:t>
            </a:r>
            <a:r>
              <a:rPr lang="en-US" altLang="zh-TW" sz="1800" dirty="0" err="1">
                <a:solidFill>
                  <a:srgbClr val="0070C0"/>
                </a:solidFill>
                <a:latin typeface="Consolas" panose="020B0609020204030204" pitchFamily="49" charset="0"/>
              </a:rPr>
              <a:t>br</a:t>
            </a:r>
            <a:r>
              <a:rPr lang="en-US" altLang="zh-TW" sz="1800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altLang="zh-TW" sz="1800" dirty="0">
                <a:solidFill>
                  <a:srgbClr val="0070C0"/>
                </a:solidFill>
                <a:latin typeface="Consolas" panose="020B0609020204030204" pitchFamily="49" charset="0"/>
              </a:rPr>
              <a:t>&lt;font color='red'&gt;Hello world!&lt;/font&gt;</a:t>
            </a:r>
          </a:p>
          <a:p>
            <a:pPr marL="0" indent="0">
              <a:buNone/>
            </a:pPr>
            <a:r>
              <a:rPr lang="en-US" altLang="zh-TW" sz="1800" dirty="0">
                <a:solidFill>
                  <a:srgbClr val="0070C0"/>
                </a:solidFill>
                <a:latin typeface="Consolas" panose="020B0609020204030204" pitchFamily="49" charset="0"/>
              </a:rPr>
              <a:t>&lt;/html&gt;</a:t>
            </a:r>
          </a:p>
          <a:p>
            <a:pPr marL="0" indent="0">
              <a:buNone/>
            </a:pPr>
            <a:endParaRPr lang="en-US" altLang="zh-TW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zh-TW" altLang="en-US" sz="1800" dirty="0">
                <a:latin typeface="Consolas" panose="020B0609020204030204" pitchFamily="49" charset="0"/>
              </a:rPr>
              <a:t>用瀏覽器連線觀看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E25D6C1-D01F-4E2E-AC78-FB288F251F90}"/>
              </a:ext>
            </a:extLst>
          </p:cNvPr>
          <p:cNvSpPr txBox="1"/>
          <p:nvPr/>
        </p:nvSpPr>
        <p:spPr>
          <a:xfrm>
            <a:off x="5010537" y="4497354"/>
            <a:ext cx="3965511" cy="954107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FF0000"/>
                </a:solidFill>
              </a:rPr>
              <a:t>思考</a:t>
            </a:r>
            <a:r>
              <a:rPr lang="en-US" altLang="zh-TW" sz="2800" b="1" dirty="0">
                <a:solidFill>
                  <a:srgbClr val="FF0000"/>
                </a:solidFill>
              </a:rPr>
              <a:t>:</a:t>
            </a:r>
            <a:r>
              <a:rPr lang="zh-TW" altLang="en-US" sz="2800" b="1" dirty="0">
                <a:solidFill>
                  <a:srgbClr val="FF0000"/>
                </a:solidFill>
              </a:rPr>
              <a:t> </a:t>
            </a:r>
            <a:endParaRPr lang="en-US" altLang="zh-TW" sz="2800" b="1" dirty="0">
              <a:solidFill>
                <a:srgbClr val="FF0000"/>
              </a:solidFill>
            </a:endParaRPr>
          </a:p>
          <a:p>
            <a:r>
              <a:rPr lang="zh-TW" altLang="en-US" sz="2800" b="1" dirty="0">
                <a:solidFill>
                  <a:srgbClr val="FF0000"/>
                </a:solidFill>
              </a:rPr>
              <a:t>如何更改網頁的原始碼</a:t>
            </a:r>
            <a:r>
              <a:rPr lang="en-US" altLang="zh-TW" sz="2800" b="1" dirty="0">
                <a:solidFill>
                  <a:srgbClr val="FF0000"/>
                </a:solidFill>
              </a:rPr>
              <a:t>?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87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docker build</a:t>
            </a:r>
            <a:r>
              <a:rPr lang="en-US" altLang="zh-TW" dirty="0"/>
              <a:t> </a:t>
            </a:r>
            <a:r>
              <a:rPr lang="zh-TW" altLang="en-US" dirty="0"/>
              <a:t>指令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/>
              <a:t>Docker can </a:t>
            </a:r>
            <a:r>
              <a:rPr lang="en-US" altLang="zh-TW" u="sng" dirty="0">
                <a:solidFill>
                  <a:srgbClr val="FF0000"/>
                </a:solidFill>
              </a:rPr>
              <a:t>build images automatically </a:t>
            </a:r>
            <a:r>
              <a:rPr lang="en-US" altLang="zh-TW" dirty="0"/>
              <a:t>by reading the </a:t>
            </a:r>
            <a:r>
              <a:rPr lang="en-US" altLang="zh-TW" u="sng" dirty="0">
                <a:solidFill>
                  <a:srgbClr val="00B050"/>
                </a:solidFill>
              </a:rPr>
              <a:t>instructions from a </a:t>
            </a:r>
            <a:r>
              <a:rPr lang="en-US" altLang="zh-TW" u="sng" dirty="0" err="1">
                <a:solidFill>
                  <a:srgbClr val="00B050"/>
                </a:solidFill>
              </a:rPr>
              <a:t>Dockerfile</a:t>
            </a:r>
            <a:r>
              <a:rPr lang="en-US" altLang="zh-TW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A </a:t>
            </a:r>
            <a:r>
              <a:rPr lang="en-US" altLang="zh-TW" dirty="0" err="1"/>
              <a:t>Dockerfile</a:t>
            </a:r>
            <a:r>
              <a:rPr lang="en-US" altLang="zh-TW" dirty="0"/>
              <a:t> is a text document that contains all the </a:t>
            </a:r>
            <a:r>
              <a:rPr lang="en-US" altLang="zh-TW" u="sng" dirty="0">
                <a:solidFill>
                  <a:srgbClr val="00B050"/>
                </a:solidFill>
              </a:rPr>
              <a:t>commands</a:t>
            </a:r>
            <a:r>
              <a:rPr lang="en-US" altLang="zh-TW" dirty="0"/>
              <a:t> a user could call on the command line to assemble an image. 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Using </a:t>
            </a:r>
            <a:r>
              <a:rPr lang="en-US" altLang="zh-TW" u="sng" dirty="0">
                <a:solidFill>
                  <a:srgbClr val="0070C0"/>
                </a:solidFill>
              </a:rPr>
              <a:t>docker build</a:t>
            </a:r>
            <a:r>
              <a:rPr lang="en-US" altLang="zh-TW" dirty="0">
                <a:solidFill>
                  <a:srgbClr val="0070C0"/>
                </a:solidFill>
              </a:rPr>
              <a:t> </a:t>
            </a:r>
            <a:r>
              <a:rPr lang="en-US" altLang="zh-TW" dirty="0"/>
              <a:t>users can create an automated build that executes several command-line instructions in succession.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8771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執行效果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264" y="1150082"/>
            <a:ext cx="5649113" cy="1276528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684414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1AA1FE-D3FA-4E79-B118-F936468B5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把答案上傳到 </a:t>
            </a:r>
            <a:r>
              <a:rPr lang="en-US" altLang="zh-TW" dirty="0"/>
              <a:t>e-learning (0415 </a:t>
            </a:r>
            <a:r>
              <a:rPr lang="zh-TW" altLang="en-US" dirty="0"/>
              <a:t>作業區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946F8D-EB9C-490E-A117-67BC5A592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/>
              <a:t>word </a:t>
            </a:r>
            <a:r>
              <a:rPr lang="zh-TW" altLang="en-US" dirty="0"/>
              <a:t>檔案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b="1" dirty="0"/>
              <a:t>執行結果截圖</a:t>
            </a:r>
            <a:endParaRPr lang="en-US" altLang="zh-TW" b="1" dirty="0"/>
          </a:p>
          <a:p>
            <a:pPr lvl="1">
              <a:lnSpc>
                <a:spcPct val="150000"/>
              </a:lnSpc>
            </a:pP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b="1" dirty="0"/>
              <a:t>說明文字</a:t>
            </a:r>
            <a:r>
              <a:rPr lang="en-US" altLang="zh-TW" b="1" dirty="0"/>
              <a:t>:</a:t>
            </a:r>
            <a:r>
              <a:rPr lang="zh-TW" altLang="en-US" b="1" dirty="0"/>
              <a:t> </a:t>
            </a:r>
            <a:endParaRPr lang="en-US" altLang="zh-TW" b="1" dirty="0"/>
          </a:p>
          <a:p>
            <a:pPr lvl="1">
              <a:lnSpc>
                <a:spcPct val="150000"/>
              </a:lnSpc>
            </a:pPr>
            <a:r>
              <a:rPr lang="en-US" altLang="zh-TW" dirty="0"/>
              <a:t>Step 1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Step 2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Step 3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...</a:t>
            </a:r>
          </a:p>
          <a:p>
            <a:pPr lvl="1">
              <a:lnSpc>
                <a:spcPct val="150000"/>
              </a:lnSpc>
            </a:pPr>
            <a:endParaRPr lang="en-US" altLang="zh-TW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24EBBA5-1A92-45AA-894C-CE7FFAE765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034"/>
          <a:stretch/>
        </p:blipFill>
        <p:spPr>
          <a:xfrm>
            <a:off x="4488024" y="1024760"/>
            <a:ext cx="3782991" cy="1276528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694189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A7FCDC-A676-406E-B86A-C9003FD3D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193BC5-B9F0-4832-AE64-A1CC10967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altLang="zh-TW" dirty="0"/>
              <a:t>FROM ubuntu:14.04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USER root</a:t>
            </a:r>
          </a:p>
          <a:p>
            <a:pPr marL="0" indent="0">
              <a:buNone/>
            </a:pPr>
            <a:r>
              <a:rPr lang="en-US" altLang="zh-TW" dirty="0"/>
              <a:t>RUN apt-get update &amp;&amp; apt-get install -y \</a:t>
            </a:r>
          </a:p>
          <a:p>
            <a:pPr marL="0" indent="0">
              <a:buNone/>
            </a:pPr>
            <a:r>
              <a:rPr lang="en-US" altLang="zh-TW" dirty="0"/>
              <a:t>    python3 \</a:t>
            </a:r>
          </a:p>
          <a:p>
            <a:pPr marL="0" indent="0">
              <a:buNone/>
            </a:pPr>
            <a:r>
              <a:rPr lang="en-US" altLang="zh-TW" dirty="0"/>
              <a:t>    curl &amp;&amp; \</a:t>
            </a:r>
          </a:p>
          <a:p>
            <a:pPr marL="0" indent="0">
              <a:buNone/>
            </a:pPr>
            <a:r>
              <a:rPr lang="en-US" altLang="zh-TW" dirty="0"/>
              <a:t>    rm -rf /var/lib/apt/lists/*</a:t>
            </a:r>
          </a:p>
          <a:p>
            <a:pPr marL="0" indent="0">
              <a:buNone/>
            </a:pPr>
            <a:r>
              <a:rPr lang="en-US" altLang="zh-TW" dirty="0"/>
              <a:t>RUN </a:t>
            </a:r>
            <a:r>
              <a:rPr lang="en-US" altLang="zh-TW" dirty="0" err="1"/>
              <a:t>groupadd</a:t>
            </a:r>
            <a:r>
              <a:rPr lang="en-US" altLang="zh-TW" dirty="0"/>
              <a:t> -r </a:t>
            </a:r>
            <a:r>
              <a:rPr lang="en-US" altLang="zh-TW" dirty="0" err="1"/>
              <a:t>nonroot</a:t>
            </a:r>
            <a:r>
              <a:rPr lang="en-US" altLang="zh-TW" dirty="0"/>
              <a:t> &amp;&amp; \</a:t>
            </a:r>
          </a:p>
          <a:p>
            <a:pPr marL="0" indent="0">
              <a:buNone/>
            </a:pPr>
            <a:r>
              <a:rPr lang="en-US" altLang="zh-TW" dirty="0"/>
              <a:t>    </a:t>
            </a:r>
            <a:r>
              <a:rPr lang="en-US" altLang="zh-TW" dirty="0" err="1"/>
              <a:t>useradd</a:t>
            </a:r>
            <a:r>
              <a:rPr lang="en-US" altLang="zh-TW" dirty="0"/>
              <a:t> -r -g </a:t>
            </a:r>
            <a:r>
              <a:rPr lang="en-US" altLang="zh-TW" dirty="0" err="1"/>
              <a:t>nonroot</a:t>
            </a:r>
            <a:r>
              <a:rPr lang="en-US" altLang="zh-TW" dirty="0"/>
              <a:t> -d /home/</a:t>
            </a:r>
            <a:r>
              <a:rPr lang="en-US" altLang="zh-TW" dirty="0" err="1"/>
              <a:t>nonroot</a:t>
            </a:r>
            <a:r>
              <a:rPr lang="en-US" altLang="zh-TW" dirty="0"/>
              <a:t> -s /</a:t>
            </a:r>
            <a:r>
              <a:rPr lang="en-US" altLang="zh-TW" dirty="0" err="1"/>
              <a:t>sbin</a:t>
            </a:r>
            <a:r>
              <a:rPr lang="en-US" altLang="zh-TW" dirty="0"/>
              <a:t>/</a:t>
            </a:r>
            <a:r>
              <a:rPr lang="en-US" altLang="zh-TW" dirty="0" err="1"/>
              <a:t>nologin</a:t>
            </a:r>
            <a:r>
              <a:rPr lang="en-US" altLang="zh-TW" dirty="0"/>
              <a:t> -c "</a:t>
            </a:r>
            <a:r>
              <a:rPr lang="en-US" altLang="zh-TW" dirty="0" err="1"/>
              <a:t>Nonroot</a:t>
            </a:r>
            <a:r>
              <a:rPr lang="en-US" altLang="zh-TW" dirty="0"/>
              <a:t> User" </a:t>
            </a:r>
            <a:r>
              <a:rPr lang="en-US" altLang="zh-TW" dirty="0" err="1"/>
              <a:t>nonroot</a:t>
            </a:r>
            <a:r>
              <a:rPr lang="en-US" altLang="zh-TW" dirty="0"/>
              <a:t> &amp;&amp; \</a:t>
            </a:r>
          </a:p>
          <a:p>
            <a:pPr marL="0" indent="0">
              <a:buNone/>
            </a:pPr>
            <a:r>
              <a:rPr lang="en-US" altLang="zh-TW" dirty="0"/>
              <a:t>    </a:t>
            </a:r>
            <a:r>
              <a:rPr lang="en-US" altLang="zh-TW" dirty="0" err="1"/>
              <a:t>mkdir</a:t>
            </a:r>
            <a:r>
              <a:rPr lang="en-US" altLang="zh-TW" dirty="0"/>
              <a:t> /home/</a:t>
            </a:r>
            <a:r>
              <a:rPr lang="en-US" altLang="zh-TW" dirty="0" err="1"/>
              <a:t>nonroot</a:t>
            </a:r>
            <a:r>
              <a:rPr lang="en-US" altLang="zh-TW" dirty="0"/>
              <a:t> &amp;&amp; \</a:t>
            </a:r>
          </a:p>
          <a:p>
            <a:pPr marL="0" indent="0">
              <a:buNone/>
            </a:pPr>
            <a:r>
              <a:rPr lang="en-US" altLang="zh-TW" dirty="0"/>
              <a:t>    </a:t>
            </a:r>
            <a:r>
              <a:rPr lang="en-US" altLang="zh-TW" dirty="0" err="1"/>
              <a:t>chown</a:t>
            </a:r>
            <a:r>
              <a:rPr lang="en-US" altLang="zh-TW" dirty="0"/>
              <a:t> -R </a:t>
            </a:r>
            <a:r>
              <a:rPr lang="en-US" altLang="zh-TW" dirty="0" err="1"/>
              <a:t>nonroot:nonroot</a:t>
            </a:r>
            <a:r>
              <a:rPr lang="en-US" altLang="zh-TW" dirty="0"/>
              <a:t> /home/</a:t>
            </a:r>
            <a:r>
              <a:rPr lang="en-US" altLang="zh-TW" dirty="0" err="1"/>
              <a:t>nonroot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USER </a:t>
            </a:r>
            <a:r>
              <a:rPr lang="en-US" altLang="zh-TW" dirty="0" err="1"/>
              <a:t>nonroot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WORKDIR /home/</a:t>
            </a:r>
            <a:r>
              <a:rPr lang="en-US" altLang="zh-TW" dirty="0" err="1"/>
              <a:t>nonroot</a:t>
            </a:r>
            <a:r>
              <a:rPr lang="en-US" altLang="zh-TW" dirty="0"/>
              <a:t>/</a:t>
            </a:r>
          </a:p>
          <a:p>
            <a:pPr marL="0" indent="0">
              <a:buNone/>
            </a:pPr>
            <a:r>
              <a:rPr lang="en-US" altLang="zh-TW" dirty="0"/>
              <a:t>RUN curl -o index.html http://info.cern.ch/hypertext/WWW/TheProject.html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USER </a:t>
            </a:r>
            <a:r>
              <a:rPr lang="en-US" altLang="zh-TW" dirty="0" err="1"/>
              <a:t>nonroot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EXPOSE 3000</a:t>
            </a:r>
          </a:p>
          <a:p>
            <a:pPr marL="0" indent="0">
              <a:buNone/>
            </a:pPr>
            <a:r>
              <a:rPr lang="en-US" altLang="zh-TW" dirty="0"/>
              <a:t>WORKDIR /home/</a:t>
            </a:r>
            <a:r>
              <a:rPr lang="en-US" altLang="zh-TW" dirty="0" err="1"/>
              <a:t>nonroot</a:t>
            </a:r>
            <a:r>
              <a:rPr lang="en-US" altLang="zh-TW" dirty="0"/>
              <a:t>/</a:t>
            </a:r>
          </a:p>
          <a:p>
            <a:pPr marL="0" indent="0">
              <a:buNone/>
            </a:pPr>
            <a:r>
              <a:rPr lang="en-US" altLang="zh-TW" dirty="0">
                <a:highlight>
                  <a:srgbClr val="FFFF00"/>
                </a:highlight>
              </a:rPr>
              <a:t>#CMD ["python3", "-m", "</a:t>
            </a:r>
            <a:r>
              <a:rPr lang="en-US" altLang="zh-TW" dirty="0" err="1">
                <a:highlight>
                  <a:srgbClr val="FFFF00"/>
                </a:highlight>
              </a:rPr>
              <a:t>http.server</a:t>
            </a:r>
            <a:r>
              <a:rPr lang="en-US" altLang="zh-TW" dirty="0">
                <a:highlight>
                  <a:srgbClr val="FFFF00"/>
                </a:highlight>
              </a:rPr>
              <a:t>", "3000"]</a:t>
            </a:r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26E5739-75BF-4AD4-936D-AC382428CD01}"/>
              </a:ext>
            </a:extLst>
          </p:cNvPr>
          <p:cNvSpPr txBox="1"/>
          <p:nvPr/>
        </p:nvSpPr>
        <p:spPr>
          <a:xfrm>
            <a:off x="1073020" y="5933757"/>
            <a:ext cx="6269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把最後一行註解掉，重新建立一個 </a:t>
            </a:r>
            <a:r>
              <a:rPr lang="en-US" altLang="zh-TW" dirty="0"/>
              <a:t>docker image (webServer2)</a:t>
            </a:r>
          </a:p>
          <a:p>
            <a:r>
              <a:rPr lang="en-US" altLang="zh-TW" dirty="0"/>
              <a:t>attach </a:t>
            </a:r>
            <a:r>
              <a:rPr lang="zh-TW" altLang="en-US" dirty="0"/>
              <a:t>進去，編輯 </a:t>
            </a:r>
            <a:r>
              <a:rPr lang="en-US" altLang="zh-TW" dirty="0"/>
              <a:t>index.html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46560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2: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1800" dirty="0"/>
              <a:t>根據</a:t>
            </a:r>
            <a:r>
              <a:rPr lang="en-US" altLang="zh-TW" sz="1800" dirty="0"/>
              <a:t>Example 1 </a:t>
            </a:r>
            <a:r>
              <a:rPr lang="zh-TW" altLang="en-US" sz="1800" dirty="0"/>
              <a:t>建立一個 </a:t>
            </a:r>
            <a:r>
              <a:rPr lang="en-US" altLang="zh-TW" sz="1800" dirty="0"/>
              <a:t>Docker image (</a:t>
            </a:r>
            <a:r>
              <a:rPr lang="en-US" altLang="zh-TW" sz="1800" dirty="0">
                <a:latin typeface="Consolas" panose="020B0609020204030204" pitchFamily="49" charset="0"/>
              </a:rPr>
              <a:t>docker_website2</a:t>
            </a:r>
            <a:r>
              <a:rPr lang="en-US" altLang="zh-TW" sz="1800" dirty="0"/>
              <a:t>)</a:t>
            </a:r>
            <a:endParaRPr lang="en-US" altLang="zh-TW" sz="18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18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網頁根目錄</a:t>
            </a:r>
            <a:r>
              <a:rPr lang="zh-TW" altLang="en-US" sz="1800" dirty="0">
                <a:latin typeface="Consolas" panose="020B0609020204030204" pitchFamily="49" charset="0"/>
              </a:rPr>
              <a:t>內加掛載 </a:t>
            </a:r>
            <a:r>
              <a:rPr lang="en-US" altLang="zh-TW" sz="1800" dirty="0" err="1">
                <a:latin typeface="Consolas" panose="020B0609020204030204" pitchFamily="49" charset="0"/>
              </a:rPr>
              <a:t>dbdata</a:t>
            </a:r>
            <a:r>
              <a:rPr lang="zh-TW" altLang="en-US" sz="1800" dirty="0">
                <a:latin typeface="Consolas" panose="020B0609020204030204" pitchFamily="49" charset="0"/>
              </a:rPr>
              <a:t>  </a:t>
            </a:r>
            <a:r>
              <a:rPr lang="en-US" altLang="zh-TW" sz="1800" dirty="0">
                <a:latin typeface="Consolas" panose="020B0609020204030204" pitchFamily="49" charset="0"/>
              </a:rPr>
              <a:t>(</a:t>
            </a:r>
            <a:r>
              <a:rPr lang="zh-TW" altLang="en-US" sz="1800" dirty="0">
                <a:latin typeface="Consolas" panose="020B0609020204030204" pitchFamily="49" charset="0"/>
              </a:rPr>
              <a:t>根據</a:t>
            </a:r>
            <a:r>
              <a:rPr lang="en-US" altLang="zh-TW" sz="1800" dirty="0">
                <a:latin typeface="Consolas" panose="020B0609020204030204" pitchFamily="49" charset="0"/>
              </a:rPr>
              <a:t>Part2.</a:t>
            </a:r>
            <a:r>
              <a:rPr lang="zh-TW" altLang="en-US" sz="1800" dirty="0">
                <a:latin typeface="Consolas" panose="020B0609020204030204" pitchFamily="49" charset="0"/>
              </a:rPr>
              <a:t>內容</a:t>
            </a:r>
            <a:r>
              <a:rPr lang="en-US" altLang="zh-TW" sz="1800" dirty="0"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rgbClr val="FF0000"/>
                </a:solidFill>
                <a:latin typeface="Consolas" panose="020B0609020204030204" pitchFamily="49" charset="0"/>
              </a:rPr>
              <a:t>/home/</a:t>
            </a:r>
            <a:r>
              <a:rPr lang="en-US" altLang="zh-TW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nonroot</a:t>
            </a:r>
            <a:r>
              <a:rPr lang="en-US" altLang="zh-TW" sz="1600" dirty="0">
                <a:solidFill>
                  <a:srgbClr val="FF0000"/>
                </a:solidFill>
                <a:latin typeface="Consolas" panose="020B0609020204030204" pitchFamily="49" charset="0"/>
              </a:rPr>
              <a:t>/</a:t>
            </a:r>
            <a:r>
              <a:rPr lang="en-US" altLang="zh-TW" sz="1600" dirty="0" err="1">
                <a:latin typeface="Consolas" panose="020B0609020204030204" pitchFamily="49" charset="0"/>
              </a:rPr>
              <a:t>dbdata</a:t>
            </a:r>
            <a:r>
              <a:rPr lang="en-US" altLang="zh-TW" sz="1600" dirty="0">
                <a:latin typeface="Consolas" panose="020B0609020204030204" pitchFamily="49" charset="0"/>
              </a:rPr>
              <a:t>/</a:t>
            </a:r>
          </a:p>
          <a:p>
            <a:pPr marL="0" indent="0">
              <a:buNone/>
            </a:pPr>
            <a:endParaRPr lang="en-US" altLang="zh-TW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1600" dirty="0">
                <a:latin typeface="Consolas" panose="020B0609020204030204" pitchFamily="49" charset="0"/>
              </a:rPr>
              <a:t>port </a:t>
            </a:r>
            <a:r>
              <a:rPr lang="zh-TW" altLang="en-US" sz="1600" dirty="0">
                <a:latin typeface="Consolas" panose="020B0609020204030204" pitchFamily="49" charset="0"/>
              </a:rPr>
              <a:t>使用 </a:t>
            </a:r>
            <a:r>
              <a:rPr lang="en-US" altLang="zh-TW" sz="1600" dirty="0">
                <a:latin typeface="Consolas" panose="020B0609020204030204" pitchFamily="49" charset="0"/>
              </a:rPr>
              <a:t>3001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323" y="2974019"/>
            <a:ext cx="5432454" cy="365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36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Dockerfile</a:t>
            </a:r>
            <a:r>
              <a:rPr lang="zh-TW" altLang="en-US" dirty="0"/>
              <a:t> 內容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5762" y="891548"/>
            <a:ext cx="6795607" cy="5873236"/>
          </a:xfrm>
          <a:ln>
            <a:solidFill>
              <a:srgbClr val="FF0000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100" dirty="0"/>
              <a:t>FROM ubuntu:14.04</a:t>
            </a:r>
          </a:p>
          <a:p>
            <a:pPr marL="0" indent="0">
              <a:buNone/>
            </a:pPr>
            <a:endParaRPr lang="en-US" altLang="zh-TW" sz="1100" dirty="0"/>
          </a:p>
          <a:p>
            <a:pPr marL="0" indent="0">
              <a:buNone/>
            </a:pPr>
            <a:r>
              <a:rPr lang="en-US" altLang="zh-TW" sz="1100" dirty="0"/>
              <a:t>USER root</a:t>
            </a:r>
          </a:p>
          <a:p>
            <a:pPr marL="0" indent="0">
              <a:buNone/>
            </a:pPr>
            <a:r>
              <a:rPr lang="en-US" altLang="zh-TW" sz="1100" dirty="0"/>
              <a:t>RUN apt-get update &amp;&amp; apt-get install -y \</a:t>
            </a:r>
          </a:p>
          <a:p>
            <a:pPr marL="0" indent="0">
              <a:buNone/>
            </a:pPr>
            <a:r>
              <a:rPr lang="en-US" altLang="zh-TW" sz="1100" dirty="0"/>
              <a:t>    python3 \</a:t>
            </a:r>
          </a:p>
          <a:p>
            <a:pPr marL="0" indent="0">
              <a:buNone/>
            </a:pPr>
            <a:r>
              <a:rPr lang="en-US" altLang="zh-TW" sz="1100" dirty="0"/>
              <a:t>    curl &amp;&amp; \</a:t>
            </a:r>
          </a:p>
          <a:p>
            <a:pPr marL="0" indent="0">
              <a:buNone/>
            </a:pPr>
            <a:r>
              <a:rPr lang="en-US" altLang="zh-TW" sz="1100" dirty="0"/>
              <a:t>    </a:t>
            </a:r>
            <a:r>
              <a:rPr lang="en-US" altLang="zh-TW" sz="1100" dirty="0" err="1"/>
              <a:t>rm</a:t>
            </a:r>
            <a:r>
              <a:rPr lang="en-US" altLang="zh-TW" sz="1100" dirty="0"/>
              <a:t> -</a:t>
            </a:r>
            <a:r>
              <a:rPr lang="en-US" altLang="zh-TW" sz="1100" dirty="0" err="1"/>
              <a:t>rf</a:t>
            </a:r>
            <a:r>
              <a:rPr lang="en-US" altLang="zh-TW" sz="1100" dirty="0"/>
              <a:t> /</a:t>
            </a:r>
            <a:r>
              <a:rPr lang="en-US" altLang="zh-TW" sz="1100" dirty="0" err="1"/>
              <a:t>var</a:t>
            </a:r>
            <a:r>
              <a:rPr lang="en-US" altLang="zh-TW" sz="1100" dirty="0"/>
              <a:t>/lib/apt/lists/*</a:t>
            </a:r>
          </a:p>
          <a:p>
            <a:pPr marL="0" indent="0">
              <a:buNone/>
            </a:pPr>
            <a:r>
              <a:rPr lang="en-US" altLang="zh-TW" sz="1100" dirty="0"/>
              <a:t>RUN </a:t>
            </a:r>
            <a:r>
              <a:rPr lang="en-US" altLang="zh-TW" sz="1100" dirty="0" err="1"/>
              <a:t>groupadd</a:t>
            </a:r>
            <a:r>
              <a:rPr lang="en-US" altLang="zh-TW" sz="1100" dirty="0"/>
              <a:t> -r </a:t>
            </a:r>
            <a:r>
              <a:rPr lang="en-US" altLang="zh-TW" sz="1100" dirty="0" err="1"/>
              <a:t>nonroot</a:t>
            </a:r>
            <a:r>
              <a:rPr lang="en-US" altLang="zh-TW" sz="1100" dirty="0"/>
              <a:t> &amp;&amp; \</a:t>
            </a:r>
          </a:p>
          <a:p>
            <a:pPr marL="0" indent="0">
              <a:buNone/>
            </a:pPr>
            <a:r>
              <a:rPr lang="en-US" altLang="zh-TW" sz="1100" dirty="0"/>
              <a:t>    </a:t>
            </a:r>
            <a:r>
              <a:rPr lang="en-US" altLang="zh-TW" sz="1100" dirty="0" err="1"/>
              <a:t>useradd</a:t>
            </a:r>
            <a:r>
              <a:rPr lang="en-US" altLang="zh-TW" sz="1100" dirty="0"/>
              <a:t> -r -g </a:t>
            </a:r>
            <a:r>
              <a:rPr lang="en-US" altLang="zh-TW" sz="1100" dirty="0" err="1"/>
              <a:t>nonroot</a:t>
            </a:r>
            <a:r>
              <a:rPr lang="en-US" altLang="zh-TW" sz="1100" dirty="0"/>
              <a:t> -d /home/</a:t>
            </a:r>
            <a:r>
              <a:rPr lang="en-US" altLang="zh-TW" sz="1100" dirty="0" err="1"/>
              <a:t>nonroot</a:t>
            </a:r>
            <a:r>
              <a:rPr lang="en-US" altLang="zh-TW" sz="1100" dirty="0"/>
              <a:t> -s /</a:t>
            </a:r>
            <a:r>
              <a:rPr lang="en-US" altLang="zh-TW" sz="1100" dirty="0" err="1"/>
              <a:t>sbin</a:t>
            </a:r>
            <a:r>
              <a:rPr lang="en-US" altLang="zh-TW" sz="1100" dirty="0"/>
              <a:t>/</a:t>
            </a:r>
            <a:r>
              <a:rPr lang="en-US" altLang="zh-TW" sz="1100" dirty="0" err="1"/>
              <a:t>nologin</a:t>
            </a:r>
            <a:r>
              <a:rPr lang="en-US" altLang="zh-TW" sz="1100" dirty="0"/>
              <a:t> -c "</a:t>
            </a:r>
            <a:r>
              <a:rPr lang="en-US" altLang="zh-TW" sz="1100" dirty="0" err="1"/>
              <a:t>Nonroot</a:t>
            </a:r>
            <a:r>
              <a:rPr lang="en-US" altLang="zh-TW" sz="1100" dirty="0"/>
              <a:t> User" </a:t>
            </a:r>
            <a:r>
              <a:rPr lang="en-US" altLang="zh-TW" sz="1100" dirty="0" err="1"/>
              <a:t>nonroot</a:t>
            </a:r>
            <a:r>
              <a:rPr lang="en-US" altLang="zh-TW" sz="1100" dirty="0"/>
              <a:t> &amp;&amp; \</a:t>
            </a:r>
          </a:p>
          <a:p>
            <a:pPr marL="0" indent="0">
              <a:buNone/>
            </a:pPr>
            <a:r>
              <a:rPr lang="en-US" altLang="zh-TW" sz="1100" dirty="0"/>
              <a:t>    </a:t>
            </a:r>
            <a:r>
              <a:rPr lang="en-US" altLang="zh-TW" sz="1100" dirty="0" err="1"/>
              <a:t>mkdir</a:t>
            </a:r>
            <a:r>
              <a:rPr lang="en-US" altLang="zh-TW" sz="1100" dirty="0"/>
              <a:t> /home/</a:t>
            </a:r>
            <a:r>
              <a:rPr lang="en-US" altLang="zh-TW" sz="1100" dirty="0" err="1"/>
              <a:t>nonroot</a:t>
            </a:r>
            <a:r>
              <a:rPr lang="en-US" altLang="zh-TW" sz="1100" dirty="0"/>
              <a:t> &amp;&amp; \</a:t>
            </a:r>
          </a:p>
          <a:p>
            <a:pPr marL="0" indent="0">
              <a:buNone/>
            </a:pPr>
            <a:r>
              <a:rPr lang="en-US" altLang="zh-TW" sz="1100" dirty="0"/>
              <a:t>    </a:t>
            </a:r>
            <a:r>
              <a:rPr lang="en-US" altLang="zh-TW" sz="1100" dirty="0" err="1"/>
              <a:t>chown</a:t>
            </a:r>
            <a:r>
              <a:rPr lang="en-US" altLang="zh-TW" sz="1100" dirty="0"/>
              <a:t> -R </a:t>
            </a:r>
            <a:r>
              <a:rPr lang="en-US" altLang="zh-TW" sz="1100" dirty="0" err="1"/>
              <a:t>nonroot:nonroot</a:t>
            </a:r>
            <a:r>
              <a:rPr lang="en-US" altLang="zh-TW" sz="1100" dirty="0"/>
              <a:t> /home/</a:t>
            </a:r>
            <a:r>
              <a:rPr lang="en-US" altLang="zh-TW" sz="1100" dirty="0" err="1"/>
              <a:t>nonroot</a:t>
            </a:r>
            <a:r>
              <a:rPr lang="en-US" altLang="zh-TW" sz="1100" dirty="0">
                <a:solidFill>
                  <a:srgbClr val="FF0000"/>
                </a:solidFill>
              </a:rPr>
              <a:t> &amp;&amp; \</a:t>
            </a:r>
          </a:p>
          <a:p>
            <a:pPr marL="0" indent="0">
              <a:buNone/>
            </a:pPr>
            <a:r>
              <a:rPr lang="en-US" altLang="zh-TW" sz="1100" dirty="0">
                <a:solidFill>
                  <a:srgbClr val="FF0000"/>
                </a:solidFill>
              </a:rPr>
              <a:t>    ln -s /</a:t>
            </a:r>
            <a:r>
              <a:rPr lang="en-US" altLang="zh-TW" sz="1100" dirty="0" err="1">
                <a:solidFill>
                  <a:srgbClr val="FF0000"/>
                </a:solidFill>
              </a:rPr>
              <a:t>dbdata</a:t>
            </a:r>
            <a:r>
              <a:rPr lang="en-US" altLang="zh-TW" sz="1100" dirty="0">
                <a:solidFill>
                  <a:srgbClr val="FF0000"/>
                </a:solidFill>
              </a:rPr>
              <a:t> /home/</a:t>
            </a:r>
            <a:r>
              <a:rPr lang="en-US" altLang="zh-TW" sz="1100" dirty="0" err="1">
                <a:solidFill>
                  <a:srgbClr val="FF0000"/>
                </a:solidFill>
              </a:rPr>
              <a:t>nonroot</a:t>
            </a:r>
            <a:r>
              <a:rPr lang="en-US" altLang="zh-TW" sz="1100" dirty="0">
                <a:solidFill>
                  <a:srgbClr val="FF0000"/>
                </a:solidFill>
              </a:rPr>
              <a:t>/</a:t>
            </a:r>
            <a:r>
              <a:rPr lang="en-US" altLang="zh-TW" sz="1100" dirty="0" err="1">
                <a:solidFill>
                  <a:srgbClr val="FF0000"/>
                </a:solidFill>
              </a:rPr>
              <a:t>dbdata</a:t>
            </a:r>
            <a:endParaRPr lang="en-US" altLang="zh-TW" sz="11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1100" dirty="0"/>
          </a:p>
          <a:p>
            <a:pPr marL="0" indent="0">
              <a:buNone/>
            </a:pPr>
            <a:r>
              <a:rPr lang="en-US" altLang="zh-TW" sz="1100" dirty="0"/>
              <a:t>USER </a:t>
            </a:r>
            <a:r>
              <a:rPr lang="en-US" altLang="zh-TW" sz="1100" dirty="0" err="1"/>
              <a:t>nonroot</a:t>
            </a:r>
            <a:endParaRPr lang="en-US" altLang="zh-TW" sz="1100" dirty="0"/>
          </a:p>
          <a:p>
            <a:pPr marL="0" indent="0">
              <a:buNone/>
            </a:pPr>
            <a:r>
              <a:rPr lang="en-US" altLang="zh-TW" sz="1100" dirty="0"/>
              <a:t>WORKDIR /home/</a:t>
            </a:r>
            <a:r>
              <a:rPr lang="en-US" altLang="zh-TW" sz="1100" dirty="0" err="1"/>
              <a:t>nonroot</a:t>
            </a:r>
            <a:r>
              <a:rPr lang="en-US" altLang="zh-TW" sz="1100" dirty="0"/>
              <a:t>/</a:t>
            </a:r>
          </a:p>
          <a:p>
            <a:pPr marL="0" indent="0">
              <a:buNone/>
            </a:pPr>
            <a:r>
              <a:rPr lang="en-US" altLang="zh-TW" sz="1100" dirty="0"/>
              <a:t>RUN echo "Hello docker!" &gt; index.html</a:t>
            </a:r>
          </a:p>
          <a:p>
            <a:pPr marL="0" indent="0">
              <a:buNone/>
            </a:pPr>
            <a:endParaRPr lang="en-US" altLang="zh-TW" sz="1100" dirty="0"/>
          </a:p>
          <a:p>
            <a:pPr marL="0" indent="0">
              <a:buNone/>
            </a:pPr>
            <a:r>
              <a:rPr lang="en-US" altLang="zh-TW" sz="1100" dirty="0"/>
              <a:t>USER </a:t>
            </a:r>
            <a:r>
              <a:rPr lang="en-US" altLang="zh-TW" sz="1100" dirty="0" err="1"/>
              <a:t>nonroot</a:t>
            </a:r>
            <a:endParaRPr lang="en-US" altLang="zh-TW" sz="1100" dirty="0"/>
          </a:p>
          <a:p>
            <a:pPr marL="0" indent="0">
              <a:buNone/>
            </a:pPr>
            <a:r>
              <a:rPr lang="en-US" altLang="zh-TW" sz="1100" dirty="0"/>
              <a:t>EXPOSE </a:t>
            </a:r>
            <a:r>
              <a:rPr lang="en-US" altLang="zh-TW" sz="1100" dirty="0">
                <a:solidFill>
                  <a:srgbClr val="FF0000"/>
                </a:solidFill>
              </a:rPr>
              <a:t>3001</a:t>
            </a:r>
          </a:p>
          <a:p>
            <a:pPr marL="0" indent="0">
              <a:buNone/>
            </a:pPr>
            <a:r>
              <a:rPr lang="en-US" altLang="zh-TW" sz="1100" dirty="0"/>
              <a:t>WORKDIR /home/</a:t>
            </a:r>
            <a:r>
              <a:rPr lang="en-US" altLang="zh-TW" sz="1100" dirty="0" err="1"/>
              <a:t>nonroot</a:t>
            </a:r>
            <a:r>
              <a:rPr lang="en-US" altLang="zh-TW" sz="1100" dirty="0"/>
              <a:t>/</a:t>
            </a:r>
          </a:p>
          <a:p>
            <a:pPr marL="0" indent="0">
              <a:buNone/>
            </a:pPr>
            <a:r>
              <a:rPr lang="en-US" altLang="zh-TW" sz="1100" dirty="0"/>
              <a:t>CMD ["python3", "-m", "</a:t>
            </a:r>
            <a:r>
              <a:rPr lang="en-US" altLang="zh-TW" sz="1100" dirty="0" err="1"/>
              <a:t>http.server</a:t>
            </a:r>
            <a:r>
              <a:rPr lang="en-US" altLang="zh-TW" sz="1100" dirty="0"/>
              <a:t>", "</a:t>
            </a:r>
            <a:r>
              <a:rPr lang="en-US" altLang="zh-TW" sz="1100" dirty="0">
                <a:solidFill>
                  <a:srgbClr val="FF0000"/>
                </a:solidFill>
              </a:rPr>
              <a:t>3001</a:t>
            </a:r>
            <a:r>
              <a:rPr lang="en-US" altLang="zh-TW" sz="1100" dirty="0"/>
              <a:t>"]</a:t>
            </a:r>
          </a:p>
        </p:txBody>
      </p:sp>
    </p:spTree>
    <p:extLst>
      <p:ext uri="{BB962C8B-B14F-4D97-AF65-F5344CB8AC3E}">
        <p14:creationId xmlns:p14="http://schemas.microsoft.com/office/powerpoint/2010/main" val="34967324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8532" y="1535968"/>
            <a:ext cx="8850909" cy="4118211"/>
          </a:xfrm>
        </p:spPr>
        <p:txBody>
          <a:bodyPr anchor="t">
            <a:normAutofit/>
          </a:bodyPr>
          <a:lstStyle/>
          <a:p>
            <a:pPr marL="0" indent="0"/>
            <a:r>
              <a:rPr lang="en-US" altLang="zh-TW" sz="2000" dirty="0">
                <a:latin typeface="Consolas" panose="020B0609020204030204" pitchFamily="49" charset="0"/>
              </a:rPr>
              <a:t>docker build -t=docker_website</a:t>
            </a:r>
            <a:r>
              <a:rPr lang="en-US" altLang="zh-TW" sz="2000" dirty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altLang="zh-TW" sz="2000" dirty="0">
                <a:latin typeface="Consolas" panose="020B0609020204030204" pitchFamily="49" charset="0"/>
              </a:rPr>
              <a:t> .</a:t>
            </a:r>
            <a:br>
              <a:rPr lang="en-US" altLang="zh-TW" sz="20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br>
              <a:rPr lang="en-US" altLang="zh-TW" sz="20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br>
              <a:rPr lang="sv-SE" altLang="zh-TW" sz="2000" dirty="0"/>
            </a:br>
            <a:r>
              <a:rPr lang="sv-SE" altLang="zh-TW" sz="2000" dirty="0"/>
              <a:t>docker run -p </a:t>
            </a:r>
            <a:r>
              <a:rPr lang="sv-SE" altLang="zh-TW" sz="2000" dirty="0">
                <a:solidFill>
                  <a:srgbClr val="00B050"/>
                </a:solidFill>
              </a:rPr>
              <a:t>3001:3001</a:t>
            </a:r>
            <a:r>
              <a:rPr lang="sv-SE" altLang="zh-TW" sz="2000" dirty="0"/>
              <a:t> -i -t </a:t>
            </a:r>
            <a:r>
              <a:rPr lang="sv-SE" altLang="zh-TW" sz="2000" dirty="0">
                <a:solidFill>
                  <a:srgbClr val="0070C0"/>
                </a:solidFill>
              </a:rPr>
              <a:t>--volumes-from myDB</a:t>
            </a:r>
            <a:r>
              <a:rPr lang="sv-SE" altLang="zh-TW" sz="2000" dirty="0"/>
              <a:t>  </a:t>
            </a:r>
            <a:r>
              <a:rPr lang="en-US" altLang="zh-TW" sz="2000" dirty="0">
                <a:solidFill>
                  <a:srgbClr val="FF0000"/>
                </a:solidFill>
                <a:latin typeface="Consolas" panose="020B0609020204030204" pitchFamily="49" charset="0"/>
              </a:rPr>
              <a:t>docker_website2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2451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3: </a:t>
            </a:r>
            <a:r>
              <a:rPr lang="zh-TW" altLang="en-US" dirty="0"/>
              <a:t>建立一個 </a:t>
            </a:r>
            <a:r>
              <a:rPr lang="en-US" altLang="zh-TW" dirty="0"/>
              <a:t>Docker </a:t>
            </a:r>
            <a:r>
              <a:rPr lang="en-US" altLang="zh-TW" dirty="0" err="1"/>
              <a:t>firefox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66256" y="6303089"/>
            <a:ext cx="8342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http://fabiorehm.com/blog/2014/09/11/running-gui-apps-with-docker/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61ADDDC-1039-405A-9DA6-AB3FEF0C8AD3}"/>
              </a:ext>
            </a:extLst>
          </p:cNvPr>
          <p:cNvSpPr txBox="1"/>
          <p:nvPr/>
        </p:nvSpPr>
        <p:spPr>
          <a:xfrm rot="20819735">
            <a:off x="6820678" y="905068"/>
            <a:ext cx="1814920" cy="36933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/>
              <a:t>2021/04/22 </a:t>
            </a:r>
            <a:r>
              <a:rPr lang="zh-TW" altLang="en-US" dirty="0"/>
              <a:t>更新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67226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6693FF-DAAD-421D-80F7-F7A7F0A15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0: </a:t>
            </a:r>
            <a:r>
              <a:rPr lang="zh-TW" altLang="en-US" dirty="0"/>
              <a:t>安裝 </a:t>
            </a:r>
            <a:r>
              <a:rPr lang="en-US" altLang="zh-TW" dirty="0" err="1"/>
              <a:t>mobaXterm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CB2B1D-B9FF-441E-901C-1566AA64A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https://mobaxterm.mobatek.net/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14CB907-AC1E-45E2-82DE-D62949F41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27881"/>
            <a:ext cx="7809722" cy="525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094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05CF85-974A-40C4-807A-72E6E347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1: </a:t>
            </a:r>
            <a:r>
              <a:rPr lang="zh-TW" altLang="en-US" dirty="0"/>
              <a:t>找出你的 </a:t>
            </a:r>
            <a:r>
              <a:rPr lang="en-US" altLang="zh-TW" dirty="0"/>
              <a:t>windows </a:t>
            </a:r>
            <a:r>
              <a:rPr lang="zh-TW" altLang="en-US" dirty="0"/>
              <a:t>內部</a:t>
            </a:r>
            <a:r>
              <a:rPr lang="en-US" altLang="zh-TW" dirty="0"/>
              <a:t>IP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E591E6-B048-4D51-A9CB-A05AE7395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開始 </a:t>
            </a:r>
            <a:r>
              <a:rPr lang="en-US" altLang="zh-TW" dirty="0"/>
              <a:t>&gt;</a:t>
            </a:r>
            <a:r>
              <a:rPr lang="zh-TW" altLang="en-US" dirty="0"/>
              <a:t> </a:t>
            </a:r>
            <a:r>
              <a:rPr lang="en-US" altLang="zh-TW" dirty="0" err="1"/>
              <a:t>cmd</a:t>
            </a:r>
            <a:r>
              <a:rPr lang="en-US" altLang="zh-TW" dirty="0"/>
              <a:t> &gt; ipconfig</a:t>
            </a:r>
          </a:p>
          <a:p>
            <a:r>
              <a:rPr lang="zh-TW" altLang="en-US" dirty="0"/>
              <a:t>尋找 跟 </a:t>
            </a:r>
            <a:r>
              <a:rPr lang="en-US" altLang="zh-TW" dirty="0" err="1"/>
              <a:t>vmware</a:t>
            </a:r>
            <a:r>
              <a:rPr lang="en-US" altLang="zh-TW" dirty="0"/>
              <a:t> ubuntu </a:t>
            </a:r>
            <a:r>
              <a:rPr lang="zh-TW" altLang="en-US" dirty="0"/>
              <a:t>一樣開頭的 </a:t>
            </a:r>
            <a:r>
              <a:rPr lang="en-US" altLang="zh-TW" dirty="0"/>
              <a:t>IP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5664C94-9CED-49F7-8AB9-CADB57CF9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2" y="1924662"/>
            <a:ext cx="5781505" cy="418688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BA657AB-04FB-4F26-AD91-EA7F4CD0B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197" y="2829363"/>
            <a:ext cx="4600417" cy="3810208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E153F361-827B-440D-ADA6-FFE57A4F7D83}"/>
              </a:ext>
            </a:extLst>
          </p:cNvPr>
          <p:cNvSpPr txBox="1"/>
          <p:nvPr/>
        </p:nvSpPr>
        <p:spPr>
          <a:xfrm>
            <a:off x="672822" y="6025005"/>
            <a:ext cx="204094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這是 </a:t>
            </a:r>
            <a:r>
              <a:rPr lang="en-US" altLang="zh-TW" dirty="0">
                <a:solidFill>
                  <a:srgbClr val="FF0000"/>
                </a:solidFill>
              </a:rPr>
              <a:t>UBUNTU </a:t>
            </a:r>
            <a:r>
              <a:rPr lang="zh-TW" altLang="en-US" dirty="0">
                <a:solidFill>
                  <a:srgbClr val="FF0000"/>
                </a:solidFill>
              </a:rPr>
              <a:t>的 </a:t>
            </a:r>
            <a:r>
              <a:rPr lang="en-US" altLang="zh-TW" dirty="0">
                <a:solidFill>
                  <a:srgbClr val="FF0000"/>
                </a:solidFill>
              </a:rPr>
              <a:t>IP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2DFD9BE-4F20-41CE-92F8-297B4368B4AC}"/>
              </a:ext>
            </a:extLst>
          </p:cNvPr>
          <p:cNvSpPr txBox="1"/>
          <p:nvPr/>
        </p:nvSpPr>
        <p:spPr>
          <a:xfrm>
            <a:off x="6292960" y="2644697"/>
            <a:ext cx="2509277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這是 </a:t>
            </a:r>
            <a:r>
              <a:rPr lang="en-US" altLang="zh-TW" dirty="0">
                <a:solidFill>
                  <a:srgbClr val="FF0000"/>
                </a:solidFill>
              </a:rPr>
              <a:t>windows </a:t>
            </a:r>
            <a:r>
              <a:rPr lang="zh-TW" altLang="en-US" dirty="0">
                <a:solidFill>
                  <a:srgbClr val="FF0000"/>
                </a:solidFill>
              </a:rPr>
              <a:t>的內部 </a:t>
            </a:r>
            <a:r>
              <a:rPr lang="en-US" altLang="zh-TW" dirty="0">
                <a:solidFill>
                  <a:srgbClr val="FF0000"/>
                </a:solidFill>
              </a:rPr>
              <a:t>IP</a:t>
            </a: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86E392BE-6E58-48E4-86D9-5020E446AA16}"/>
              </a:ext>
            </a:extLst>
          </p:cNvPr>
          <p:cNvCxnSpPr/>
          <p:nvPr/>
        </p:nvCxnSpPr>
        <p:spPr>
          <a:xfrm flipH="1">
            <a:off x="7595118" y="3014029"/>
            <a:ext cx="391886" cy="25192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572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3: </a:t>
            </a:r>
            <a:r>
              <a:rPr lang="zh-TW" altLang="en-US" dirty="0"/>
              <a:t>編輯 </a:t>
            </a:r>
            <a:r>
              <a:rPr lang="en-US" altLang="zh-TW" dirty="0" err="1"/>
              <a:t>Dockerfile</a:t>
            </a:r>
            <a:r>
              <a:rPr lang="zh-TW" altLang="en-US" dirty="0"/>
              <a:t> 內容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024760"/>
            <a:ext cx="6795607" cy="5152204"/>
          </a:xfrm>
          <a:ln>
            <a:solidFill>
              <a:srgbClr val="FF0000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100" dirty="0"/>
              <a:t>FROM ubuntu</a:t>
            </a:r>
          </a:p>
          <a:p>
            <a:pPr marL="0" indent="0">
              <a:buNone/>
            </a:pPr>
            <a:endParaRPr lang="en-US" altLang="zh-TW" sz="1100" dirty="0"/>
          </a:p>
          <a:p>
            <a:pPr marL="0" indent="0">
              <a:buNone/>
            </a:pPr>
            <a:r>
              <a:rPr lang="en-US" altLang="zh-TW" sz="1100" dirty="0"/>
              <a:t>RUN apt-get update &amp;&amp; apt-get install -y </a:t>
            </a:r>
            <a:r>
              <a:rPr lang="en-US" altLang="zh-TW" sz="1100" dirty="0" err="1"/>
              <a:t>firefox</a:t>
            </a:r>
            <a:endParaRPr lang="en-US" altLang="zh-TW" sz="1100" dirty="0"/>
          </a:p>
          <a:p>
            <a:pPr marL="0" indent="0">
              <a:buNone/>
            </a:pPr>
            <a:endParaRPr lang="en-US" altLang="zh-TW" sz="1100" dirty="0"/>
          </a:p>
          <a:p>
            <a:pPr marL="0" indent="0">
              <a:buNone/>
            </a:pPr>
            <a:r>
              <a:rPr lang="en-US" altLang="zh-TW" sz="1100" dirty="0"/>
              <a:t># Replace 1000 with your user / group id</a:t>
            </a:r>
          </a:p>
          <a:p>
            <a:pPr marL="0" indent="0">
              <a:buNone/>
            </a:pPr>
            <a:r>
              <a:rPr lang="en-US" altLang="zh-TW" sz="1100" dirty="0"/>
              <a:t>RUN export </a:t>
            </a:r>
            <a:r>
              <a:rPr lang="en-US" altLang="zh-TW" sz="1100" dirty="0" err="1"/>
              <a:t>uid</a:t>
            </a:r>
            <a:r>
              <a:rPr lang="en-US" altLang="zh-TW" sz="1100" dirty="0"/>
              <a:t>=1000 </a:t>
            </a:r>
            <a:r>
              <a:rPr lang="en-US" altLang="zh-TW" sz="1100" dirty="0" err="1"/>
              <a:t>gid</a:t>
            </a:r>
            <a:r>
              <a:rPr lang="en-US" altLang="zh-TW" sz="1100" dirty="0"/>
              <a:t>=1000 &amp;&amp; \</a:t>
            </a:r>
          </a:p>
          <a:p>
            <a:pPr marL="0" indent="0">
              <a:buNone/>
            </a:pPr>
            <a:r>
              <a:rPr lang="en-US" altLang="zh-TW" sz="1100" dirty="0"/>
              <a:t>    </a:t>
            </a:r>
            <a:r>
              <a:rPr lang="en-US" altLang="zh-TW" sz="1100" dirty="0" err="1"/>
              <a:t>mkdir</a:t>
            </a:r>
            <a:r>
              <a:rPr lang="en-US" altLang="zh-TW" sz="1100" dirty="0"/>
              <a:t> -p /home/developer &amp;&amp; \</a:t>
            </a:r>
          </a:p>
          <a:p>
            <a:pPr marL="0" indent="0">
              <a:buNone/>
            </a:pPr>
            <a:r>
              <a:rPr lang="en-US" altLang="zh-TW" sz="1100" dirty="0"/>
              <a:t>    echo "</a:t>
            </a:r>
            <a:r>
              <a:rPr lang="en-US" altLang="zh-TW" sz="1100" dirty="0" err="1"/>
              <a:t>developer:x</a:t>
            </a:r>
            <a:r>
              <a:rPr lang="en-US" altLang="zh-TW" sz="1100" dirty="0"/>
              <a:t>:${</a:t>
            </a:r>
            <a:r>
              <a:rPr lang="en-US" altLang="zh-TW" sz="1100" dirty="0" err="1"/>
              <a:t>uid</a:t>
            </a:r>
            <a:r>
              <a:rPr lang="en-US" altLang="zh-TW" sz="1100" dirty="0"/>
              <a:t>}:${</a:t>
            </a:r>
            <a:r>
              <a:rPr lang="en-US" altLang="zh-TW" sz="1100" dirty="0" err="1"/>
              <a:t>gid</a:t>
            </a:r>
            <a:r>
              <a:rPr lang="en-US" altLang="zh-TW" sz="1100" dirty="0"/>
              <a:t>}:Developer,,,:/home/developer:/bin/bash" &gt;&gt; /</a:t>
            </a:r>
            <a:r>
              <a:rPr lang="en-US" altLang="zh-TW" sz="1100" dirty="0" err="1"/>
              <a:t>etc</a:t>
            </a:r>
            <a:r>
              <a:rPr lang="en-US" altLang="zh-TW" sz="1100" dirty="0"/>
              <a:t>/</a:t>
            </a:r>
            <a:r>
              <a:rPr lang="en-US" altLang="zh-TW" sz="1100" dirty="0" err="1"/>
              <a:t>passwd</a:t>
            </a:r>
            <a:r>
              <a:rPr lang="en-US" altLang="zh-TW" sz="1100" dirty="0"/>
              <a:t> &amp;&amp; \</a:t>
            </a:r>
          </a:p>
          <a:p>
            <a:pPr marL="0" indent="0">
              <a:buNone/>
            </a:pPr>
            <a:r>
              <a:rPr lang="en-US" altLang="zh-TW" sz="1100" dirty="0"/>
              <a:t>    echo "</a:t>
            </a:r>
            <a:r>
              <a:rPr lang="en-US" altLang="zh-TW" sz="1100" dirty="0" err="1"/>
              <a:t>developer:x</a:t>
            </a:r>
            <a:r>
              <a:rPr lang="en-US" altLang="zh-TW" sz="1100" dirty="0"/>
              <a:t>:${</a:t>
            </a:r>
            <a:r>
              <a:rPr lang="en-US" altLang="zh-TW" sz="1100" dirty="0" err="1"/>
              <a:t>uid</a:t>
            </a:r>
            <a:r>
              <a:rPr lang="en-US" altLang="zh-TW" sz="1100" dirty="0"/>
              <a:t>}:" &gt;&gt; /</a:t>
            </a:r>
            <a:r>
              <a:rPr lang="en-US" altLang="zh-TW" sz="1100" dirty="0" err="1"/>
              <a:t>etc</a:t>
            </a:r>
            <a:r>
              <a:rPr lang="en-US" altLang="zh-TW" sz="1100" dirty="0"/>
              <a:t>/group &amp;&amp; \</a:t>
            </a:r>
          </a:p>
          <a:p>
            <a:pPr marL="0" indent="0">
              <a:buNone/>
            </a:pPr>
            <a:r>
              <a:rPr lang="en-US" altLang="zh-TW" sz="1100" dirty="0"/>
              <a:t>    </a:t>
            </a:r>
            <a:r>
              <a:rPr lang="en-US" altLang="zh-TW" sz="1100" dirty="0" err="1"/>
              <a:t>chown</a:t>
            </a:r>
            <a:r>
              <a:rPr lang="en-US" altLang="zh-TW" sz="1100" dirty="0"/>
              <a:t> ${</a:t>
            </a:r>
            <a:r>
              <a:rPr lang="en-US" altLang="zh-TW" sz="1100" dirty="0" err="1"/>
              <a:t>uid</a:t>
            </a:r>
            <a:r>
              <a:rPr lang="en-US" altLang="zh-TW" sz="1100" dirty="0"/>
              <a:t>}:${gid} -R /home/developer</a:t>
            </a:r>
          </a:p>
          <a:p>
            <a:pPr marL="0" indent="0">
              <a:buNone/>
            </a:pPr>
            <a:endParaRPr lang="en-US" altLang="zh-TW" sz="1100" dirty="0"/>
          </a:p>
          <a:p>
            <a:pPr marL="0" indent="0">
              <a:buNone/>
            </a:pPr>
            <a:r>
              <a:rPr lang="en-US" altLang="zh-TW" sz="1100" dirty="0"/>
              <a:t>USER developer</a:t>
            </a:r>
          </a:p>
          <a:p>
            <a:pPr marL="0" indent="0">
              <a:buNone/>
            </a:pPr>
            <a:r>
              <a:rPr lang="en-US" altLang="zh-TW" sz="1100" dirty="0"/>
              <a:t>ENV HOME /home/developer</a:t>
            </a:r>
          </a:p>
          <a:p>
            <a:pPr marL="0" indent="0">
              <a:buNone/>
            </a:pPr>
            <a:r>
              <a:rPr lang="en-US" altLang="zh-TW" sz="1100" dirty="0"/>
              <a:t>CMD /</a:t>
            </a:r>
            <a:r>
              <a:rPr lang="en-US" altLang="zh-TW" sz="1100" dirty="0" err="1"/>
              <a:t>usr</a:t>
            </a:r>
            <a:r>
              <a:rPr lang="en-US" altLang="zh-TW" sz="1100" dirty="0"/>
              <a:t>/bin/</a:t>
            </a:r>
            <a:r>
              <a:rPr lang="en-US" altLang="zh-TW" sz="1100" dirty="0" err="1"/>
              <a:t>firefox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158454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Dockerfile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 </a:t>
            </a:r>
            <a:r>
              <a:rPr lang="en-US" altLang="zh-TW" dirty="0" err="1"/>
              <a:t>Dockerfile</a:t>
            </a:r>
            <a:r>
              <a:rPr lang="en-US" altLang="zh-TW" dirty="0"/>
              <a:t> </a:t>
            </a:r>
            <a:r>
              <a:rPr lang="zh-TW" altLang="en-US" dirty="0"/>
              <a:t>建立自定義 映像檔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四部分：</a:t>
            </a:r>
            <a:endParaRPr lang="en-US" altLang="zh-TW" dirty="0"/>
          </a:p>
          <a:p>
            <a:pPr lvl="1"/>
            <a:r>
              <a:rPr lang="zh-TW" altLang="en-US" dirty="0"/>
              <a:t>基底映像檔資訊</a:t>
            </a:r>
            <a:endParaRPr lang="en-US" altLang="zh-TW" dirty="0"/>
          </a:p>
          <a:p>
            <a:pPr lvl="1"/>
            <a:r>
              <a:rPr lang="zh-TW" altLang="en-US" dirty="0"/>
              <a:t>維護者資訊</a:t>
            </a:r>
            <a:endParaRPr lang="en-US" altLang="zh-TW" dirty="0"/>
          </a:p>
          <a:p>
            <a:pPr lvl="1"/>
            <a:r>
              <a:rPr lang="zh-TW" altLang="en-US" dirty="0"/>
              <a:t>映像檔操作指令</a:t>
            </a:r>
            <a:endParaRPr lang="en-US" altLang="zh-TW" dirty="0"/>
          </a:p>
          <a:p>
            <a:pPr lvl="1"/>
            <a:r>
              <a:rPr lang="zh-TW" altLang="en-US" dirty="0"/>
              <a:t>容器啟動時執行指令</a:t>
            </a:r>
          </a:p>
        </p:txBody>
      </p:sp>
    </p:spTree>
    <p:extLst>
      <p:ext uri="{BB962C8B-B14F-4D97-AF65-F5344CB8AC3E}">
        <p14:creationId xmlns:p14="http://schemas.microsoft.com/office/powerpoint/2010/main" val="30956415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024760"/>
            <a:ext cx="7886700" cy="3505296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#</a:t>
            </a:r>
            <a:r>
              <a:rPr lang="zh-TW" altLang="en-US" dirty="0"/>
              <a:t> 根據 </a:t>
            </a:r>
            <a:r>
              <a:rPr lang="en-US" altLang="zh-TW" dirty="0" err="1"/>
              <a:t>Dockerfile</a:t>
            </a:r>
            <a:r>
              <a:rPr lang="en-US" altLang="zh-TW" dirty="0"/>
              <a:t> </a:t>
            </a:r>
            <a:r>
              <a:rPr lang="zh-TW" altLang="en-US" dirty="0"/>
              <a:t>建立 </a:t>
            </a:r>
            <a:r>
              <a:rPr lang="en-US" altLang="zh-TW" dirty="0"/>
              <a:t>image (</a:t>
            </a:r>
            <a:r>
              <a:rPr lang="zh-TW" altLang="en-US" dirty="0"/>
              <a:t>建立名為</a:t>
            </a:r>
            <a:r>
              <a:rPr lang="en-US" altLang="zh-TW" dirty="0" err="1"/>
              <a:t>firefox</a:t>
            </a:r>
            <a:r>
              <a:rPr lang="zh-TW" altLang="en-US" dirty="0"/>
              <a:t>的</a:t>
            </a:r>
            <a:r>
              <a:rPr lang="en-US" altLang="zh-TW" dirty="0"/>
              <a:t>image)</a:t>
            </a: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docker build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B050"/>
                </a:solidFill>
              </a:rPr>
              <a:t>-t </a:t>
            </a:r>
            <a:r>
              <a:rPr lang="en-US" altLang="zh-TW" dirty="0" err="1">
                <a:solidFill>
                  <a:srgbClr val="00B050"/>
                </a:solidFill>
              </a:rPr>
              <a:t>firefox</a:t>
            </a:r>
            <a:r>
              <a:rPr lang="en-US" altLang="zh-TW" dirty="0">
                <a:solidFill>
                  <a:srgbClr val="00B050"/>
                </a:solidFill>
              </a:rPr>
              <a:t> </a:t>
            </a:r>
            <a:r>
              <a:rPr lang="en-US" altLang="zh-TW" dirty="0"/>
              <a:t>.</a:t>
            </a:r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738E763C-CD85-4D0D-B20E-C37DA3A50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0175"/>
            <a:ext cx="7886700" cy="738460"/>
          </a:xfrm>
        </p:spPr>
        <p:txBody>
          <a:bodyPr>
            <a:normAutofit/>
          </a:bodyPr>
          <a:lstStyle/>
          <a:p>
            <a:r>
              <a:rPr lang="en-US" altLang="zh-TW" dirty="0"/>
              <a:t>Step 4:</a:t>
            </a:r>
            <a:r>
              <a:rPr lang="zh-TW" altLang="en-US" dirty="0"/>
              <a:t> 製作 </a:t>
            </a:r>
            <a:r>
              <a:rPr lang="en-US" altLang="zh-TW" dirty="0"/>
              <a:t>docker image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06367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602261-0432-4252-9E56-3AB00C45E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5: </a:t>
            </a:r>
            <a:r>
              <a:rPr lang="zh-TW" altLang="en-US" dirty="0"/>
              <a:t>設定</a:t>
            </a:r>
            <a:r>
              <a:rPr lang="en-US" altLang="zh-TW" dirty="0"/>
              <a:t> $DISPLAY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225311-5F22-43E5-BA21-B729719F9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 </a:t>
            </a:r>
            <a:r>
              <a:rPr lang="en-US" altLang="zh-TW" dirty="0">
                <a:solidFill>
                  <a:srgbClr val="FF0000"/>
                </a:solidFill>
              </a:rPr>
              <a:t>Virtual machine UBUNTU </a:t>
            </a:r>
            <a:r>
              <a:rPr lang="zh-TW" altLang="en-US" dirty="0"/>
              <a:t>內設定</a:t>
            </a:r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r>
              <a:rPr lang="en-US" altLang="zh-TW" b="0" i="0" dirty="0">
                <a:solidFill>
                  <a:srgbClr val="3333FF"/>
                </a:solidFill>
                <a:effectLst/>
                <a:latin typeface="arial" panose="020B0604020202020204" pitchFamily="34" charset="0"/>
              </a:rPr>
              <a:t>export DISPLAY=</a:t>
            </a:r>
            <a:r>
              <a:rPr lang="zh-TW" altLang="en-US" b="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你的</a:t>
            </a:r>
            <a:r>
              <a:rPr lang="en-US" altLang="zh-TW" b="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IP</a:t>
            </a:r>
            <a:r>
              <a:rPr lang="en-US" altLang="zh-TW" b="0" i="0" dirty="0">
                <a:solidFill>
                  <a:srgbClr val="3333FF"/>
                </a:solidFill>
                <a:effectLst/>
                <a:latin typeface="arial" panose="020B0604020202020204" pitchFamily="34" charset="0"/>
              </a:rPr>
              <a:t>:0</a:t>
            </a:r>
          </a:p>
          <a:p>
            <a:pPr marL="0" indent="0">
              <a:buNone/>
            </a:pPr>
            <a:r>
              <a:rPr lang="zh-TW" altLang="en-US" dirty="0">
                <a:solidFill>
                  <a:srgbClr val="3333FF"/>
                </a:solidFill>
                <a:latin typeface="arial" panose="020B0604020202020204" pitchFamily="34" charset="0"/>
              </a:rPr>
              <a:t> 承</a:t>
            </a:r>
            <a:r>
              <a:rPr lang="en-US" altLang="zh-TW" dirty="0">
                <a:solidFill>
                  <a:srgbClr val="3333FF"/>
                </a:solidFill>
                <a:latin typeface="arial" panose="020B0604020202020204" pitchFamily="34" charset="0"/>
              </a:rPr>
              <a:t>Step 1</a:t>
            </a:r>
            <a:r>
              <a:rPr lang="en-US" altLang="zh-TW" b="0" i="0" dirty="0">
                <a:solidFill>
                  <a:srgbClr val="3333FF"/>
                </a:solidFill>
                <a:effectLst/>
                <a:latin typeface="arial" panose="020B0604020202020204" pitchFamily="34" charset="0"/>
              </a:rPr>
              <a:t>:</a:t>
            </a:r>
            <a:r>
              <a:rPr lang="zh-TW" altLang="en-US" b="0" i="0" dirty="0">
                <a:solidFill>
                  <a:srgbClr val="3333FF"/>
                </a:solidFill>
                <a:effectLst/>
                <a:latin typeface="arial" panose="020B0604020202020204" pitchFamily="34" charset="0"/>
              </a:rPr>
              <a:t> </a:t>
            </a:r>
            <a:endParaRPr lang="en-US" altLang="zh-TW" b="0" i="0" dirty="0">
              <a:solidFill>
                <a:srgbClr val="3333FF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3333FF"/>
                </a:solidFill>
                <a:latin typeface="arial" panose="020B0604020202020204" pitchFamily="34" charset="0"/>
              </a:rPr>
              <a:t>	</a:t>
            </a:r>
            <a:r>
              <a:rPr lang="zh-TW" altLang="en-US" dirty="0">
                <a:solidFill>
                  <a:srgbClr val="3333FF"/>
                </a:solidFill>
                <a:latin typeface="arial" panose="020B0604020202020204" pitchFamily="34" charset="0"/>
              </a:rPr>
              <a:t>輸入 </a:t>
            </a:r>
            <a:r>
              <a:rPr lang="en-US" altLang="zh-TW" dirty="0">
                <a:solidFill>
                  <a:srgbClr val="3333FF"/>
                </a:solidFill>
                <a:latin typeface="arial" panose="020B0604020202020204" pitchFamily="34" charset="0"/>
              </a:rPr>
              <a:t>export DISPLAY=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192.168.197.1</a:t>
            </a:r>
            <a:r>
              <a:rPr lang="en-US" altLang="zh-TW" dirty="0">
                <a:solidFill>
                  <a:srgbClr val="3333FF"/>
                </a:solidFill>
                <a:latin typeface="arial" panose="020B0604020202020204" pitchFamily="34" charset="0"/>
              </a:rPr>
              <a:t>:0</a:t>
            </a:r>
          </a:p>
          <a:p>
            <a:pPr marL="0" indent="0">
              <a:buNone/>
            </a:pPr>
            <a:endParaRPr lang="en-US" altLang="zh-TW" b="0" i="0" dirty="0">
              <a:solidFill>
                <a:srgbClr val="3333FF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3333FF"/>
                </a:solidFill>
                <a:latin typeface="arial" panose="020B0604020202020204" pitchFamily="34" charset="0"/>
              </a:rPr>
              <a:t>執行 </a:t>
            </a:r>
            <a:r>
              <a:rPr lang="en-US" altLang="zh-TW" dirty="0">
                <a:solidFill>
                  <a:srgbClr val="3333FF"/>
                </a:solidFill>
                <a:latin typeface="arial" panose="020B0604020202020204" pitchFamily="34" charset="0"/>
              </a:rPr>
              <a:t>echo $DISPLAY </a:t>
            </a:r>
            <a:r>
              <a:rPr lang="zh-TW" altLang="en-US" dirty="0">
                <a:solidFill>
                  <a:srgbClr val="3333FF"/>
                </a:solidFill>
                <a:latin typeface="arial" panose="020B0604020202020204" pitchFamily="34" charset="0"/>
              </a:rPr>
              <a:t>確認</a:t>
            </a:r>
            <a:r>
              <a:rPr lang="en-US" altLang="zh-TW" dirty="0">
                <a:solidFill>
                  <a:srgbClr val="3333FF"/>
                </a:solidFill>
                <a:latin typeface="arial" panose="020B0604020202020204" pitchFamily="34" charset="0"/>
              </a:rPr>
              <a:t>IP</a:t>
            </a:r>
            <a:r>
              <a:rPr lang="zh-TW" altLang="en-US" dirty="0">
                <a:solidFill>
                  <a:srgbClr val="3333FF"/>
                </a:solidFill>
                <a:latin typeface="arial" panose="020B0604020202020204" pitchFamily="34" charset="0"/>
              </a:rPr>
              <a:t>有設定成功</a:t>
            </a:r>
            <a:endParaRPr lang="en-US" altLang="zh-TW" b="0" i="0" dirty="0">
              <a:solidFill>
                <a:srgbClr val="3333FF"/>
              </a:solidFill>
              <a:effectLst/>
              <a:latin typeface="arial" panose="020B0604020202020204" pitchFamily="34" charset="0"/>
            </a:endParaRP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FB20E5B-6E25-42C5-868C-1E155DAD0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552" y="4608114"/>
            <a:ext cx="5875095" cy="76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860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EC6754-92E5-4826-8458-41D404EFA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6: </a:t>
            </a:r>
            <a:r>
              <a:rPr lang="zh-TW" altLang="en-US" dirty="0"/>
              <a:t>執行 </a:t>
            </a:r>
            <a:r>
              <a:rPr lang="en-US" altLang="zh-TW" dirty="0"/>
              <a:t>container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D6C7A2-A2C1-459F-9DD3-DEE6FA0A4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400" dirty="0"/>
              <a:t>docker run -it </a:t>
            </a:r>
            <a:r>
              <a:rPr lang="en-US" altLang="zh-TW" sz="1400" dirty="0">
                <a:solidFill>
                  <a:srgbClr val="0070C0"/>
                </a:solidFill>
                <a:highlight>
                  <a:srgbClr val="00FFFF"/>
                </a:highlight>
              </a:rPr>
              <a:t>--rm</a:t>
            </a:r>
            <a:r>
              <a:rPr lang="en-US" altLang="zh-TW" sz="1400" dirty="0">
                <a:highlight>
                  <a:srgbClr val="FFFF00"/>
                </a:highlight>
              </a:rPr>
              <a:t> </a:t>
            </a:r>
            <a:r>
              <a:rPr lang="en-US" altLang="zh-TW" sz="1400" dirty="0"/>
              <a:t>-e DISPLAY=</a:t>
            </a:r>
            <a:r>
              <a:rPr lang="en-US" altLang="zh-TW" sz="1400" dirty="0">
                <a:solidFill>
                  <a:srgbClr val="FF0000"/>
                </a:solidFill>
                <a:highlight>
                  <a:srgbClr val="FFFF00"/>
                </a:highlight>
              </a:rPr>
              <a:t>192.168.197.1</a:t>
            </a:r>
            <a:r>
              <a:rPr lang="en-US" altLang="zh-TW" sz="1400" dirty="0"/>
              <a:t>:0 -v /</a:t>
            </a:r>
            <a:r>
              <a:rPr lang="en-US" altLang="zh-TW" sz="1400" dirty="0" err="1"/>
              <a:t>tmp</a:t>
            </a:r>
            <a:r>
              <a:rPr lang="en-US" altLang="zh-TW" sz="1400" dirty="0"/>
              <a:t>/.X11-unix:/</a:t>
            </a:r>
            <a:r>
              <a:rPr lang="en-US" altLang="zh-TW" sz="1400" dirty="0" err="1"/>
              <a:t>tmp</a:t>
            </a:r>
            <a:r>
              <a:rPr lang="en-US" altLang="zh-TW" sz="1400" dirty="0"/>
              <a:t>/.X11-unix </a:t>
            </a:r>
            <a:r>
              <a:rPr lang="en-US" altLang="zh-TW" sz="1400" dirty="0" err="1"/>
              <a:t>firefox</a:t>
            </a:r>
            <a:endParaRPr lang="en-US" altLang="zh-TW" sz="1800" dirty="0"/>
          </a:p>
          <a:p>
            <a:endParaRPr lang="zh-TW" altLang="en-US" sz="1400" dirty="0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3945E4E5-A8EC-46DE-9B4E-76440CAEB178}"/>
              </a:ext>
            </a:extLst>
          </p:cNvPr>
          <p:cNvCxnSpPr/>
          <p:nvPr/>
        </p:nvCxnSpPr>
        <p:spPr>
          <a:xfrm>
            <a:off x="2239347" y="1278294"/>
            <a:ext cx="23326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28688290-AFDA-489C-9E00-A8900EECA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416" y="2071265"/>
            <a:ext cx="7240555" cy="451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777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18BEBE9-E5EF-4178-AAC4-6353B86AAE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5170" y="1622684"/>
            <a:ext cx="7573517" cy="515143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253CCB1-28EA-47AC-9867-907308C6B242}"/>
              </a:ext>
            </a:extLst>
          </p:cNvPr>
          <p:cNvSpPr/>
          <p:nvPr/>
        </p:nvSpPr>
        <p:spPr>
          <a:xfrm>
            <a:off x="1979562" y="4618653"/>
            <a:ext cx="2435289" cy="9050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C7494C8-58A3-4E7F-A276-7122353E4895}"/>
              </a:ext>
            </a:extLst>
          </p:cNvPr>
          <p:cNvSpPr txBox="1"/>
          <p:nvPr/>
        </p:nvSpPr>
        <p:spPr>
          <a:xfrm>
            <a:off x="4172254" y="4973216"/>
            <a:ext cx="997389" cy="36933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/>
              <a:t>改成 </a:t>
            </a:r>
            <a:r>
              <a:rPr lang="en-US" altLang="zh-TW" dirty="0"/>
              <a:t>full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CC0A195-403B-45D6-AD80-5AEB8DD39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86" y="98448"/>
            <a:ext cx="6201640" cy="1162212"/>
          </a:xfrm>
          <a:prstGeom prst="rect">
            <a:avLst/>
          </a:prstGeom>
        </p:spPr>
      </p:pic>
      <p:sp>
        <p:nvSpPr>
          <p:cNvPr id="10" name="箭號: 向下 9">
            <a:extLst>
              <a:ext uri="{FF2B5EF4-FFF2-40B4-BE49-F238E27FC236}">
                <a16:creationId xmlns:a16="http://schemas.microsoft.com/office/drawing/2014/main" id="{B5A9400F-C132-48B9-8D81-E38A56E90BE2}"/>
              </a:ext>
            </a:extLst>
          </p:cNvPr>
          <p:cNvSpPr/>
          <p:nvPr/>
        </p:nvSpPr>
        <p:spPr>
          <a:xfrm rot="5400000">
            <a:off x="5072658" y="331500"/>
            <a:ext cx="438539" cy="514764"/>
          </a:xfrm>
          <a:prstGeom prst="down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3524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1550B3-3AC3-4368-9966-B1156E4D1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51F0BC6-17EE-44BB-B559-EF1ADC16C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3723" y="1025525"/>
            <a:ext cx="6756554" cy="5151438"/>
          </a:xfrm>
        </p:spPr>
      </p:pic>
    </p:spTree>
    <p:extLst>
      <p:ext uri="{BB962C8B-B14F-4D97-AF65-F5344CB8AC3E}">
        <p14:creationId xmlns:p14="http://schemas.microsoft.com/office/powerpoint/2010/main" val="33709366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CWL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Common workflow language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8903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串接程式</a:t>
            </a:r>
            <a:r>
              <a:rPr lang="en-US" altLang="zh-TW" dirty="0"/>
              <a:t>?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3287" y="1024760"/>
            <a:ext cx="8868871" cy="51522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#/bin/bash</a:t>
            </a:r>
          </a:p>
          <a:p>
            <a:pPr marL="0" indent="0">
              <a:buNone/>
            </a:pPr>
            <a:r>
              <a:rPr lang="en-US" altLang="zh-TW" sz="1800" dirty="0">
                <a:latin typeface="Consolas" panose="020B0609020204030204" pitchFamily="49" charset="0"/>
              </a:rPr>
              <a:t>APP1.exe  --</a:t>
            </a:r>
            <a:r>
              <a:rPr lang="en-US" altLang="zh-TW" sz="1800" dirty="0" err="1">
                <a:latin typeface="Consolas" panose="020B0609020204030204" pitchFamily="49" charset="0"/>
              </a:rPr>
              <a:t>cpus</a:t>
            </a:r>
            <a:r>
              <a:rPr lang="en-US" altLang="zh-TW" sz="1800" dirty="0">
                <a:latin typeface="Consolas" panose="020B0609020204030204" pitchFamily="49" charset="0"/>
              </a:rPr>
              <a:t> 4  --output </a:t>
            </a:r>
            <a:r>
              <a:rPr lang="en-US" altLang="zh-TW" sz="1800" dirty="0">
                <a:solidFill>
                  <a:srgbClr val="0070C0"/>
                </a:solidFill>
                <a:latin typeface="Consolas" panose="020B0609020204030204" pitchFamily="49" charset="0"/>
              </a:rPr>
              <a:t>app1.output</a:t>
            </a:r>
          </a:p>
          <a:p>
            <a:pPr marL="0" indent="0">
              <a:buNone/>
            </a:pPr>
            <a:r>
              <a:rPr lang="en-US" altLang="zh-TW" sz="1800" dirty="0">
                <a:latin typeface="Consolas" panose="020B0609020204030204" pitchFamily="49" charset="0"/>
              </a:rPr>
              <a:t>APP2.exe  --mem 16G --input </a:t>
            </a:r>
            <a:r>
              <a:rPr lang="en-US" altLang="zh-TW" sz="1800" dirty="0">
                <a:solidFill>
                  <a:srgbClr val="0070C0"/>
                </a:solidFill>
                <a:latin typeface="Consolas" panose="020B0609020204030204" pitchFamily="49" charset="0"/>
              </a:rPr>
              <a:t>app1.output</a:t>
            </a:r>
            <a:r>
              <a:rPr lang="en-US" altLang="zh-TW" sz="1800" dirty="0">
                <a:latin typeface="Consolas" panose="020B0609020204030204" pitchFamily="49" charset="0"/>
              </a:rPr>
              <a:t> --output </a:t>
            </a:r>
            <a:r>
              <a:rPr lang="en-US" altLang="zh-TW" sz="1800" dirty="0">
                <a:solidFill>
                  <a:srgbClr val="00B050"/>
                </a:solidFill>
                <a:latin typeface="Consolas" panose="020B0609020204030204" pitchFamily="49" charset="0"/>
              </a:rPr>
              <a:t>app2.output</a:t>
            </a:r>
            <a:endParaRPr lang="en-US" altLang="zh-TW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3511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4969" y="150454"/>
            <a:ext cx="7886700" cy="738460"/>
          </a:xfrm>
        </p:spPr>
        <p:txBody>
          <a:bodyPr/>
          <a:lstStyle/>
          <a:p>
            <a:r>
              <a:rPr lang="zh-TW" altLang="en-US" dirty="0"/>
              <a:t>開始之前</a:t>
            </a:r>
            <a:r>
              <a:rPr lang="en-US" altLang="zh-TW" dirty="0"/>
              <a:t>…</a:t>
            </a:r>
            <a:endParaRPr 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056307"/>
            <a:ext cx="5409009" cy="515143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217218" y="6462152"/>
            <a:ext cx="81972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https://medium.com/@chungtsai/如何寫出專業的生物資訊分析流程-468875223273</a:t>
            </a:r>
          </a:p>
        </p:txBody>
      </p:sp>
      <p:cxnSp>
        <p:nvCxnSpPr>
          <p:cNvPr id="7" name="直線接點 6"/>
          <p:cNvCxnSpPr/>
          <p:nvPr/>
        </p:nvCxnSpPr>
        <p:spPr>
          <a:xfrm>
            <a:off x="1488935" y="1569855"/>
            <a:ext cx="224958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4012302" y="2054029"/>
            <a:ext cx="164403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895520" y="2287349"/>
            <a:ext cx="421864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2094489" y="2513926"/>
            <a:ext cx="164403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6415649" y="583841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節錄自</a:t>
            </a:r>
            <a:endParaRPr lang="en-US" dirty="0"/>
          </a:p>
        </p:txBody>
      </p:sp>
      <p:sp>
        <p:nvSpPr>
          <p:cNvPr id="15" name="手繪多邊形 14"/>
          <p:cNvSpPr/>
          <p:nvPr/>
        </p:nvSpPr>
        <p:spPr>
          <a:xfrm rot="509107">
            <a:off x="5963830" y="5777713"/>
            <a:ext cx="508136" cy="631179"/>
          </a:xfrm>
          <a:custGeom>
            <a:avLst/>
            <a:gdLst>
              <a:gd name="connsiteX0" fmla="*/ 420786 w 508136"/>
              <a:gd name="connsiteY0" fmla="*/ 631179 h 631179"/>
              <a:gd name="connsiteX1" fmla="*/ 477430 w 508136"/>
              <a:gd name="connsiteY1" fmla="*/ 242761 h 631179"/>
              <a:gd name="connsiteX2" fmla="*/ 0 w 508136"/>
              <a:gd name="connsiteY2" fmla="*/ 0 h 631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8136" h="631179">
                <a:moveTo>
                  <a:pt x="420786" y="631179"/>
                </a:moveTo>
                <a:cubicBezTo>
                  <a:pt x="484173" y="489568"/>
                  <a:pt x="547561" y="347958"/>
                  <a:pt x="477430" y="242761"/>
                </a:cubicBezTo>
                <a:cubicBezTo>
                  <a:pt x="407299" y="137564"/>
                  <a:pt x="203649" y="68782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4186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Introduction to CWL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474119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hlinkClick r:id="rId3"/>
              </a:rPr>
              <a:t>https://www.youtube.com/watch?v=86eY8xs-Vo8</a:t>
            </a:r>
            <a:endParaRPr lang="en-US" sz="2400" dirty="0"/>
          </a:p>
        </p:txBody>
      </p:sp>
      <p:pic>
        <p:nvPicPr>
          <p:cNvPr id="4" name="86eY8xs-Vo8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04800" y="1191683"/>
            <a:ext cx="8402697" cy="472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76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7894" y="1651154"/>
            <a:ext cx="7287642" cy="365811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211784" y="281589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FF00"/>
                </a:solidFill>
              </a:rPr>
              <a:t>基底映像檔資訊</a:t>
            </a:r>
          </a:p>
        </p:txBody>
      </p:sp>
      <p:sp>
        <p:nvSpPr>
          <p:cNvPr id="6" name="矩形 5"/>
          <p:cNvSpPr/>
          <p:nvPr/>
        </p:nvSpPr>
        <p:spPr>
          <a:xfrm>
            <a:off x="6676032" y="3431323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TW" altLang="en-US" dirty="0">
                <a:solidFill>
                  <a:srgbClr val="FFFF00"/>
                </a:solidFill>
              </a:rPr>
              <a:t>維護者資訊</a:t>
            </a:r>
            <a:endParaRPr lang="en-US" altLang="zh-TW" dirty="0">
              <a:solidFill>
                <a:srgbClr val="FFFF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24743" y="3800655"/>
            <a:ext cx="2877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TW" altLang="en-US" dirty="0">
                <a:solidFill>
                  <a:srgbClr val="FFFF00"/>
                </a:solidFill>
              </a:rPr>
              <a:t>映像檔操作指令 </a:t>
            </a:r>
            <a:r>
              <a:rPr lang="en-US" altLang="zh-TW" dirty="0">
                <a:solidFill>
                  <a:srgbClr val="FFFF00"/>
                </a:solidFill>
              </a:rPr>
              <a:t>(RUN)</a:t>
            </a:r>
          </a:p>
        </p:txBody>
      </p:sp>
      <p:sp>
        <p:nvSpPr>
          <p:cNvPr id="8" name="矩形 7"/>
          <p:cNvSpPr/>
          <p:nvPr/>
        </p:nvSpPr>
        <p:spPr>
          <a:xfrm>
            <a:off x="3986948" y="4938408"/>
            <a:ext cx="2919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FF00"/>
                </a:solidFill>
              </a:rPr>
              <a:t>容器啟動時執行指令 </a:t>
            </a:r>
            <a:r>
              <a:rPr lang="en-US" altLang="zh-TW" dirty="0">
                <a:solidFill>
                  <a:srgbClr val="FFFF00"/>
                </a:solidFill>
              </a:rPr>
              <a:t>(CMD)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851909" y="1651154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#</a:t>
            </a:r>
            <a:r>
              <a:rPr lang="zh-TW" altLang="en-US" dirty="0">
                <a:solidFill>
                  <a:srgbClr val="FFFF00"/>
                </a:solidFill>
              </a:rPr>
              <a:t>註解</a:t>
            </a:r>
            <a:endParaRPr lang="en-US" altLang="zh-TW" dirty="0">
              <a:solidFill>
                <a:srgbClr val="FFFF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68497" y="5465401"/>
            <a:ext cx="27199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每運行一條 RUN 指令，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>
                <a:solidFill>
                  <a:srgbClr val="FF0000"/>
                </a:solidFill>
              </a:rPr>
              <a:t>映像檔就會新增一層。</a:t>
            </a:r>
          </a:p>
        </p:txBody>
      </p:sp>
      <p:sp>
        <p:nvSpPr>
          <p:cNvPr id="12" name="左大括弧 11"/>
          <p:cNvSpPr/>
          <p:nvPr/>
        </p:nvSpPr>
        <p:spPr>
          <a:xfrm>
            <a:off x="1851909" y="3953647"/>
            <a:ext cx="239284" cy="705818"/>
          </a:xfrm>
          <a:prstGeom prst="leftBrace">
            <a:avLst>
              <a:gd name="adj1" fmla="val 68147"/>
              <a:gd name="adj2" fmla="val 50000"/>
            </a:avLst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/>
          <p:cNvCxnSpPr/>
          <p:nvPr/>
        </p:nvCxnSpPr>
        <p:spPr>
          <a:xfrm flipH="1">
            <a:off x="1312654" y="4298005"/>
            <a:ext cx="427247" cy="10893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0043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78" y="357246"/>
            <a:ext cx="9056750" cy="571104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6303089"/>
            <a:ext cx="2957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https://www.commonwl.org/</a:t>
            </a:r>
          </a:p>
        </p:txBody>
      </p:sp>
    </p:spTree>
    <p:extLst>
      <p:ext uri="{BB962C8B-B14F-4D97-AF65-F5344CB8AC3E}">
        <p14:creationId xmlns:p14="http://schemas.microsoft.com/office/powerpoint/2010/main" val="33469419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018" y="240145"/>
            <a:ext cx="8647748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4710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準備一個 </a:t>
            </a:r>
            <a:r>
              <a:rPr lang="en-US" altLang="zh-TW" dirty="0"/>
              <a:t>Ubuntu 1804 VM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1400" dirty="0" err="1"/>
              <a:t>sudo</a:t>
            </a:r>
            <a:r>
              <a:rPr lang="en-US" altLang="zh-TW" sz="1400" dirty="0"/>
              <a:t> -s</a:t>
            </a:r>
          </a:p>
          <a:p>
            <a:r>
              <a:rPr lang="en-US" altLang="zh-TW" sz="1400" dirty="0"/>
              <a:t>apt-get update</a:t>
            </a:r>
          </a:p>
          <a:p>
            <a:r>
              <a:rPr lang="en-US" altLang="zh-TW" sz="1400" dirty="0"/>
              <a:t>apt-get install vim</a:t>
            </a:r>
          </a:p>
          <a:p>
            <a:r>
              <a:rPr lang="en-US" altLang="zh-TW" sz="1400" dirty="0"/>
              <a:t>apt-get install </a:t>
            </a:r>
            <a:r>
              <a:rPr lang="en-US" altLang="zh-TW" sz="1400" dirty="0" err="1"/>
              <a:t>openssh</a:t>
            </a:r>
            <a:r>
              <a:rPr lang="en-US" altLang="zh-TW" sz="1400" dirty="0"/>
              <a:t>-server</a:t>
            </a:r>
          </a:p>
          <a:p>
            <a:endParaRPr lang="en-US" altLang="zh-TW" sz="1400" dirty="0"/>
          </a:p>
          <a:p>
            <a:endParaRPr lang="zh-TW" altLang="en-US" sz="1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159" y="4667992"/>
            <a:ext cx="5549687" cy="1913931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 flipV="1">
            <a:off x="3062319" y="5136596"/>
            <a:ext cx="1325574" cy="4909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1964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Install </a:t>
            </a:r>
            <a:r>
              <a:rPr lang="en-US" b="1" dirty="0" err="1"/>
              <a:t>CWLtool</a:t>
            </a:r>
            <a:r>
              <a:rPr lang="en-US" b="1" dirty="0"/>
              <a:t> (Ubuntu 1804)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88068" y="2690264"/>
            <a:ext cx="3813243" cy="1635313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600" b="1" dirty="0" err="1">
                <a:solidFill>
                  <a:srgbClr val="FF0000"/>
                </a:solidFill>
              </a:rPr>
              <a:t>sudo</a:t>
            </a:r>
            <a:r>
              <a:rPr lang="zh-TW" altLang="en-US" sz="1600" b="1" dirty="0">
                <a:solidFill>
                  <a:srgbClr val="FF0000"/>
                </a:solidFill>
              </a:rPr>
              <a:t> </a:t>
            </a:r>
            <a:r>
              <a:rPr lang="en-US" sz="1600" dirty="0"/>
              <a:t>apt-get install </a:t>
            </a:r>
            <a:r>
              <a:rPr lang="en-US" sz="1600" dirty="0" err="1"/>
              <a:t>cwltool</a:t>
            </a:r>
            <a:endParaRPr lang="en-US" sz="1600" dirty="0"/>
          </a:p>
          <a:p>
            <a:pPr marL="0" indent="0">
              <a:buNone/>
            </a:pP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4234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Run on the command line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dirty="0" err="1"/>
              <a:t>cwl</a:t>
            </a:r>
            <a:r>
              <a:rPr lang="en-US" altLang="zh-TW" sz="2000" dirty="0"/>
              <a:t>-runner </a:t>
            </a:r>
            <a:r>
              <a:rPr lang="en-US" altLang="zh-TW" sz="2000" dirty="0">
                <a:solidFill>
                  <a:srgbClr val="C00000"/>
                </a:solidFill>
              </a:rPr>
              <a:t>[tool-or-workflow-description]</a:t>
            </a:r>
            <a:r>
              <a:rPr lang="en-US" altLang="zh-TW" sz="2000" dirty="0"/>
              <a:t> </a:t>
            </a:r>
            <a:r>
              <a:rPr lang="en-US" altLang="zh-TW" sz="2000" dirty="0">
                <a:solidFill>
                  <a:srgbClr val="00B050"/>
                </a:solidFill>
              </a:rPr>
              <a:t>[input-job-settings]</a:t>
            </a:r>
            <a:endParaRPr lang="zh-TW" altLang="en-US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8596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29" y="971208"/>
            <a:ext cx="9050541" cy="496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5942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2800" b="1" dirty="0"/>
              <a:t>A Gentle Introduction to the CWL </a:t>
            </a:r>
            <a:br>
              <a:rPr lang="en-US" altLang="zh-TW" sz="2800" b="1" dirty="0"/>
            </a:br>
            <a:r>
              <a:rPr lang="en-US" altLang="zh-TW" sz="2800" b="1" dirty="0"/>
              <a:t>- </a:t>
            </a:r>
            <a:r>
              <a:rPr lang="en-US" altLang="zh-TW" sz="2800" dirty="0"/>
              <a:t>First example</a:t>
            </a:r>
            <a:endParaRPr lang="zh-TW" altLang="en-US" sz="2800" b="1" dirty="0"/>
          </a:p>
        </p:txBody>
      </p:sp>
      <p:sp>
        <p:nvSpPr>
          <p:cNvPr id="7" name="矩形 6"/>
          <p:cNvSpPr/>
          <p:nvPr/>
        </p:nvSpPr>
        <p:spPr>
          <a:xfrm>
            <a:off x="812800" y="1439415"/>
            <a:ext cx="2873320" cy="83099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en-US" altLang="zh-TW" sz="1600" dirty="0"/>
          </a:p>
          <a:p>
            <a:r>
              <a:rPr lang="en-US" altLang="zh-TW" sz="1600" dirty="0"/>
              <a:t>echo "Hello world!"</a:t>
            </a:r>
          </a:p>
          <a:p>
            <a:endParaRPr lang="zh-TW" altLang="en-US" sz="1600" dirty="0"/>
          </a:p>
        </p:txBody>
      </p:sp>
      <p:cxnSp>
        <p:nvCxnSpPr>
          <p:cNvPr id="9" name="直線單箭頭接點 8"/>
          <p:cNvCxnSpPr/>
          <p:nvPr/>
        </p:nvCxnSpPr>
        <p:spPr>
          <a:xfrm flipH="1">
            <a:off x="812800" y="2004291"/>
            <a:ext cx="277091" cy="1006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443560" y="30110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程式</a:t>
            </a: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1962729" y="2004291"/>
            <a:ext cx="475671" cy="1006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2249460" y="3011055"/>
            <a:ext cx="116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Parameter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1330037" y="4027055"/>
            <a:ext cx="7451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想法</a:t>
            </a:r>
            <a:r>
              <a:rPr lang="en-US" altLang="zh-TW" sz="2400" dirty="0"/>
              <a:t>:</a:t>
            </a:r>
            <a:r>
              <a:rPr lang="zh-TW" altLang="en-US" sz="2400" dirty="0"/>
              <a:t>  把 </a:t>
            </a:r>
            <a:r>
              <a:rPr lang="zh-TW" altLang="en-US" sz="2400" u="sng" dirty="0"/>
              <a:t>程式</a:t>
            </a:r>
            <a:r>
              <a:rPr lang="zh-TW" altLang="en-US" sz="2400" dirty="0"/>
              <a:t> 跟 </a:t>
            </a:r>
            <a:r>
              <a:rPr lang="zh-TW" altLang="en-US" sz="2400" u="sng" dirty="0"/>
              <a:t>參數</a:t>
            </a:r>
            <a:r>
              <a:rPr lang="zh-TW" altLang="en-US" sz="2400" dirty="0"/>
              <a:t> 分開，保持日後修改參數的彈性</a:t>
            </a:r>
          </a:p>
        </p:txBody>
      </p:sp>
      <p:sp>
        <p:nvSpPr>
          <p:cNvPr id="3" name="矩形 2"/>
          <p:cNvSpPr/>
          <p:nvPr/>
        </p:nvSpPr>
        <p:spPr>
          <a:xfrm>
            <a:off x="136215" y="6488668"/>
            <a:ext cx="55848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https://www.commonwl.org/draft-3/UserGuide.html</a:t>
            </a:r>
          </a:p>
        </p:txBody>
      </p:sp>
    </p:spTree>
    <p:extLst>
      <p:ext uri="{BB962C8B-B14F-4D97-AF65-F5344CB8AC3E}">
        <p14:creationId xmlns:p14="http://schemas.microsoft.com/office/powerpoint/2010/main" val="10804772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2800" b="1" dirty="0"/>
              <a:t>A Gentle Introduction to the CWL </a:t>
            </a:r>
            <a:br>
              <a:rPr lang="en-US" altLang="zh-TW" sz="2800" b="1" dirty="0"/>
            </a:br>
            <a:r>
              <a:rPr lang="en-US" altLang="zh-TW" sz="2800" b="1" dirty="0"/>
              <a:t>- </a:t>
            </a:r>
            <a:r>
              <a:rPr lang="en-US" altLang="zh-TW" sz="2800" dirty="0"/>
              <a:t>First example</a:t>
            </a:r>
            <a:endParaRPr lang="zh-TW" altLang="en-US" sz="28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41085" y="1505049"/>
            <a:ext cx="4460586" cy="40687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i="1" dirty="0"/>
              <a:t>1st-tool.cwl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2863272" y="1579417"/>
            <a:ext cx="373149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 err="1">
                <a:latin typeface="Consolas" panose="020B0609020204030204" pitchFamily="49" charset="0"/>
              </a:rPr>
              <a:t>cwlVersion</a:t>
            </a:r>
            <a:r>
              <a:rPr lang="en-US" altLang="zh-TW" sz="1600" dirty="0">
                <a:latin typeface="Consolas" panose="020B0609020204030204" pitchFamily="49" charset="0"/>
              </a:rPr>
              <a:t>: v1.0</a:t>
            </a:r>
          </a:p>
          <a:p>
            <a:r>
              <a:rPr lang="en-US" altLang="zh-TW" sz="1600" dirty="0">
                <a:latin typeface="Consolas" panose="020B0609020204030204" pitchFamily="49" charset="0"/>
              </a:rPr>
              <a:t>class: </a:t>
            </a:r>
            <a:r>
              <a:rPr lang="en-US" altLang="zh-TW" sz="1600" dirty="0" err="1">
                <a:latin typeface="Consolas" panose="020B0609020204030204" pitchFamily="49" charset="0"/>
              </a:rPr>
              <a:t>CommandLineTool</a:t>
            </a:r>
            <a:endParaRPr lang="en-US" altLang="zh-TW" sz="1600" dirty="0">
              <a:latin typeface="Consolas" panose="020B0609020204030204" pitchFamily="49" charset="0"/>
            </a:endParaRPr>
          </a:p>
          <a:p>
            <a:r>
              <a:rPr lang="en-US" altLang="zh-TW" sz="1600" dirty="0" err="1">
                <a:latin typeface="Consolas" panose="020B0609020204030204" pitchFamily="49" charset="0"/>
              </a:rPr>
              <a:t>baseCommand</a:t>
            </a:r>
            <a:r>
              <a:rPr lang="en-US" altLang="zh-TW" sz="1600" dirty="0">
                <a:latin typeface="Consolas" panose="020B0609020204030204" pitchFamily="49" charset="0"/>
              </a:rPr>
              <a:t>: echo</a:t>
            </a:r>
          </a:p>
          <a:p>
            <a:r>
              <a:rPr lang="en-US" altLang="zh-TW" sz="1600" dirty="0">
                <a:latin typeface="Consolas" panose="020B0609020204030204" pitchFamily="49" charset="0"/>
              </a:rPr>
              <a:t>inputs:</a:t>
            </a:r>
          </a:p>
          <a:p>
            <a:r>
              <a:rPr lang="en-US" altLang="zh-TW" sz="1600" dirty="0">
                <a:latin typeface="Consolas" panose="020B0609020204030204" pitchFamily="49" charset="0"/>
              </a:rPr>
              <a:t>  - id: </a:t>
            </a:r>
            <a:r>
              <a:rPr lang="en-US" altLang="zh-TW" sz="1600" dirty="0">
                <a:solidFill>
                  <a:srgbClr val="FF0000"/>
                </a:solidFill>
                <a:latin typeface="Consolas" panose="020B0609020204030204" pitchFamily="49" charset="0"/>
              </a:rPr>
              <a:t>message</a:t>
            </a:r>
          </a:p>
          <a:p>
            <a:r>
              <a:rPr lang="en-US" altLang="zh-TW" sz="1600" dirty="0">
                <a:latin typeface="Consolas" panose="020B0609020204030204" pitchFamily="49" charset="0"/>
              </a:rPr>
              <a:t>    type: string</a:t>
            </a:r>
          </a:p>
          <a:p>
            <a:r>
              <a:rPr lang="en-US" altLang="zh-TW" sz="1600" dirty="0">
                <a:latin typeface="Consolas" panose="020B0609020204030204" pitchFamily="49" charset="0"/>
              </a:rPr>
              <a:t>    </a:t>
            </a:r>
            <a:r>
              <a:rPr lang="en-US" altLang="zh-TW" sz="1600" dirty="0" err="1">
                <a:latin typeface="Consolas" panose="020B0609020204030204" pitchFamily="49" charset="0"/>
              </a:rPr>
              <a:t>inputBinding</a:t>
            </a:r>
            <a:r>
              <a:rPr lang="en-US" altLang="zh-TW" sz="1600" dirty="0">
                <a:latin typeface="Consolas" panose="020B0609020204030204" pitchFamily="49" charset="0"/>
              </a:rPr>
              <a:t>:</a:t>
            </a:r>
          </a:p>
          <a:p>
            <a:r>
              <a:rPr lang="en-US" altLang="zh-TW" sz="1600" dirty="0">
                <a:latin typeface="Consolas" panose="020B0609020204030204" pitchFamily="49" charset="0"/>
              </a:rPr>
              <a:t>      position: 1</a:t>
            </a:r>
          </a:p>
          <a:p>
            <a:r>
              <a:rPr lang="en-US" altLang="zh-TW" sz="1600" dirty="0">
                <a:latin typeface="Consolas" panose="020B0609020204030204" pitchFamily="49" charset="0"/>
              </a:rPr>
              <a:t>outputs: </a:t>
            </a:r>
            <a:r>
              <a:rPr lang="en-US" altLang="zh-TW" sz="1600" dirty="0">
                <a:solidFill>
                  <a:srgbClr val="7030A0"/>
                </a:solidFill>
                <a:latin typeface="Consolas" panose="020B0609020204030204" pitchFamily="49" charset="0"/>
              </a:rPr>
              <a:t>[]</a:t>
            </a:r>
            <a:endParaRPr lang="zh-TW" altLang="en-US" sz="1600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41085" y="458970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i="1" dirty="0">
                <a:solidFill>
                  <a:srgbClr val="333333"/>
                </a:solidFill>
                <a:latin typeface="Helvetica Neue"/>
              </a:rPr>
              <a:t>echo-</a:t>
            </a:r>
            <a:r>
              <a:rPr lang="en-US" altLang="zh-TW" i="1" dirty="0" err="1">
                <a:solidFill>
                  <a:srgbClr val="333333"/>
                </a:solidFill>
                <a:latin typeface="Helvetica Neue"/>
              </a:rPr>
              <a:t>job.yml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863272" y="4636654"/>
            <a:ext cx="2873320" cy="83099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en-US" altLang="zh-TW" sz="1600" dirty="0"/>
          </a:p>
          <a:p>
            <a:r>
              <a:rPr lang="en-US" altLang="zh-TW" sz="1600" dirty="0">
                <a:solidFill>
                  <a:srgbClr val="FF0000"/>
                </a:solidFill>
              </a:rPr>
              <a:t>message</a:t>
            </a:r>
            <a:r>
              <a:rPr lang="en-US" altLang="zh-TW" sz="1600" dirty="0"/>
              <a:t>: Hello world!</a:t>
            </a:r>
          </a:p>
          <a:p>
            <a:endParaRPr lang="zh-TW" altLang="en-US" sz="1600" dirty="0"/>
          </a:p>
        </p:txBody>
      </p:sp>
      <p:cxnSp>
        <p:nvCxnSpPr>
          <p:cNvPr id="8" name="直線單箭頭接點 7"/>
          <p:cNvCxnSpPr/>
          <p:nvPr/>
        </p:nvCxnSpPr>
        <p:spPr>
          <a:xfrm>
            <a:off x="4922982" y="2281382"/>
            <a:ext cx="2687783" cy="637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7610765" y="273402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程式</a:t>
            </a: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3759201" y="2475899"/>
            <a:ext cx="3851564" cy="885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7610765" y="3230745"/>
            <a:ext cx="116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Parameter</a:t>
            </a:r>
            <a:endParaRPr lang="zh-TW" altLang="en-US" dirty="0"/>
          </a:p>
        </p:txBody>
      </p:sp>
      <p:cxnSp>
        <p:nvCxnSpPr>
          <p:cNvPr id="15" name="直線單箭頭接點 14"/>
          <p:cNvCxnSpPr/>
          <p:nvPr/>
        </p:nvCxnSpPr>
        <p:spPr>
          <a:xfrm>
            <a:off x="4082366" y="3722041"/>
            <a:ext cx="2586289" cy="377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6699226" y="3839771"/>
            <a:ext cx="20473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如有</a:t>
            </a:r>
            <a:r>
              <a:rPr lang="en-US" altLang="zh-TW" dirty="0"/>
              <a:t>output</a:t>
            </a:r>
            <a:r>
              <a:rPr lang="zh-TW" altLang="en-US" dirty="0"/>
              <a:t>放這邊</a:t>
            </a:r>
            <a:endParaRPr lang="en-US" altLang="zh-TW" dirty="0"/>
          </a:p>
          <a:p>
            <a:r>
              <a:rPr lang="zh-TW" altLang="en-US" dirty="0"/>
              <a:t>本例子 </a:t>
            </a:r>
            <a:r>
              <a:rPr lang="en-US" altLang="zh-TW" dirty="0">
                <a:solidFill>
                  <a:srgbClr val="7030A0"/>
                </a:solidFill>
              </a:rPr>
              <a:t>[]</a:t>
            </a:r>
            <a:r>
              <a:rPr lang="en-US" altLang="zh-TW" dirty="0"/>
              <a:t> </a:t>
            </a:r>
            <a:r>
              <a:rPr lang="zh-TW" altLang="en-US" dirty="0"/>
              <a:t>表示沒有</a:t>
            </a:r>
            <a:endParaRPr lang="en-US" altLang="zh-TW" dirty="0"/>
          </a:p>
          <a:p>
            <a:r>
              <a:rPr lang="zh-TW" altLang="en-US" dirty="0"/>
              <a:t>輸出檔案</a:t>
            </a:r>
          </a:p>
        </p:txBody>
      </p:sp>
    </p:spTree>
    <p:extLst>
      <p:ext uri="{BB962C8B-B14F-4D97-AF65-F5344CB8AC3E}">
        <p14:creationId xmlns:p14="http://schemas.microsoft.com/office/powerpoint/2010/main" val="3710448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127" y="1191015"/>
            <a:ext cx="9060873" cy="51522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600" dirty="0" err="1">
                <a:latin typeface="Consolas" panose="020B0609020204030204" pitchFamily="49" charset="0"/>
              </a:rPr>
              <a:t>ccllab@ccllab-virtual-machine</a:t>
            </a:r>
            <a:r>
              <a:rPr lang="en-US" altLang="zh-TW" sz="1600" dirty="0">
                <a:latin typeface="Consolas" panose="020B0609020204030204" pitchFamily="49" charset="0"/>
              </a:rPr>
              <a:t>:~$ </a:t>
            </a:r>
            <a:r>
              <a:rPr lang="en-US" altLang="zh-TW" sz="1600" u="sng" dirty="0" err="1">
                <a:solidFill>
                  <a:srgbClr val="0070C0"/>
                </a:solidFill>
                <a:latin typeface="Consolas" panose="020B0609020204030204" pitchFamily="49" charset="0"/>
              </a:rPr>
              <a:t>cwl</a:t>
            </a:r>
            <a:r>
              <a:rPr lang="en-US" altLang="zh-TW" sz="1600" u="sng" dirty="0">
                <a:solidFill>
                  <a:srgbClr val="0070C0"/>
                </a:solidFill>
                <a:latin typeface="Consolas" panose="020B0609020204030204" pitchFamily="49" charset="0"/>
              </a:rPr>
              <a:t>-runner</a:t>
            </a:r>
            <a:r>
              <a:rPr lang="en-US" altLang="zh-TW" sz="16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u="sng" dirty="0">
                <a:solidFill>
                  <a:srgbClr val="0070C0"/>
                </a:solidFill>
                <a:latin typeface="Consolas" panose="020B0609020204030204" pitchFamily="49" charset="0"/>
              </a:rPr>
              <a:t>1st-tool.cwl</a:t>
            </a:r>
            <a:r>
              <a:rPr lang="en-US" altLang="zh-TW" sz="16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u="sng" dirty="0">
                <a:solidFill>
                  <a:srgbClr val="0070C0"/>
                </a:solidFill>
                <a:latin typeface="Consolas" panose="020B0609020204030204" pitchFamily="49" charset="0"/>
              </a:rPr>
              <a:t>echo-</a:t>
            </a:r>
            <a:r>
              <a:rPr lang="en-US" altLang="zh-TW" sz="1600" u="sng" dirty="0" err="1">
                <a:solidFill>
                  <a:srgbClr val="0070C0"/>
                </a:solidFill>
                <a:latin typeface="Consolas" panose="020B0609020204030204" pitchFamily="49" charset="0"/>
              </a:rPr>
              <a:t>job.yml</a:t>
            </a:r>
            <a:endParaRPr lang="en-US" altLang="zh-TW" sz="1600" u="sng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TW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1600" dirty="0">
                <a:latin typeface="Consolas" panose="020B0609020204030204" pitchFamily="49" charset="0"/>
              </a:rPr>
              <a:t>/home/</a:t>
            </a:r>
            <a:r>
              <a:rPr lang="en-US" altLang="zh-TW" sz="1600" dirty="0" err="1">
                <a:latin typeface="Consolas" panose="020B0609020204030204" pitchFamily="49" charset="0"/>
              </a:rPr>
              <a:t>ccllab</a:t>
            </a:r>
            <a:r>
              <a:rPr lang="en-US" altLang="zh-TW" sz="1600" dirty="0">
                <a:latin typeface="Consolas" panose="020B0609020204030204" pitchFamily="49" charset="0"/>
              </a:rPr>
              <a:t>/</a:t>
            </a:r>
            <a:r>
              <a:rPr lang="en-US" altLang="zh-TW" sz="1600" dirty="0" err="1">
                <a:latin typeface="Consolas" panose="020B0609020204030204" pitchFamily="49" charset="0"/>
              </a:rPr>
              <a:t>venv</a:t>
            </a:r>
            <a:r>
              <a:rPr lang="en-US" altLang="zh-TW" sz="1600" dirty="0">
                <a:latin typeface="Consolas" panose="020B0609020204030204" pitchFamily="49" charset="0"/>
              </a:rPr>
              <a:t>/bin/</a:t>
            </a:r>
            <a:r>
              <a:rPr lang="en-US" altLang="zh-TW" sz="1600" dirty="0" err="1">
                <a:latin typeface="Consolas" panose="020B0609020204030204" pitchFamily="49" charset="0"/>
              </a:rPr>
              <a:t>cwl</a:t>
            </a:r>
            <a:r>
              <a:rPr lang="en-US" altLang="zh-TW" sz="1600" dirty="0">
                <a:latin typeface="Consolas" panose="020B0609020204030204" pitchFamily="49" charset="0"/>
              </a:rPr>
              <a:t>-runner 1.0.20180502225535</a:t>
            </a:r>
          </a:p>
          <a:p>
            <a:pPr marL="0" indent="0">
              <a:buNone/>
            </a:pPr>
            <a:r>
              <a:rPr lang="en-US" altLang="zh-TW" sz="1600" dirty="0">
                <a:latin typeface="Consolas" panose="020B0609020204030204" pitchFamily="49" charset="0"/>
              </a:rPr>
              <a:t>Resolved '1st-tool.cwl' to 'file:///home/ccllab/1st-tool.cwl'</a:t>
            </a:r>
          </a:p>
          <a:p>
            <a:pPr marL="0" indent="0">
              <a:buNone/>
            </a:pPr>
            <a:r>
              <a:rPr lang="en-US" altLang="zh-TW" sz="1600" dirty="0">
                <a:latin typeface="Consolas" panose="020B0609020204030204" pitchFamily="49" charset="0"/>
              </a:rPr>
              <a:t>[job 1st-tool.cwl] </a:t>
            </a:r>
            <a:r>
              <a:rPr lang="en-US" altLang="zh-TW" sz="1600" dirty="0">
                <a:solidFill>
                  <a:srgbClr val="FF0000"/>
                </a:solidFill>
                <a:latin typeface="Consolas" panose="020B0609020204030204" pitchFamily="49" charset="0"/>
              </a:rPr>
              <a:t>/</a:t>
            </a:r>
            <a:r>
              <a:rPr lang="en-US" altLang="zh-TW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tmp</a:t>
            </a:r>
            <a:r>
              <a:rPr lang="en-US" altLang="zh-TW" sz="1600" dirty="0">
                <a:solidFill>
                  <a:srgbClr val="FF0000"/>
                </a:solidFill>
                <a:latin typeface="Consolas" panose="020B0609020204030204" pitchFamily="49" charset="0"/>
              </a:rPr>
              <a:t>/tmp0b6fk9uh$</a:t>
            </a:r>
            <a:r>
              <a:rPr lang="en-US" altLang="zh-TW" sz="1600" dirty="0">
                <a:latin typeface="Consolas" panose="020B0609020204030204" pitchFamily="49" charset="0"/>
              </a:rPr>
              <a:t> </a:t>
            </a:r>
            <a:r>
              <a:rPr lang="en-US" altLang="zh-TW" sz="1600" dirty="0">
                <a:solidFill>
                  <a:srgbClr val="00B050"/>
                </a:solidFill>
                <a:latin typeface="Consolas" panose="020B0609020204030204" pitchFamily="49" charset="0"/>
              </a:rPr>
              <a:t>echo \</a:t>
            </a:r>
          </a:p>
          <a:p>
            <a:pPr marL="0" indent="0">
              <a:buNone/>
            </a:pPr>
            <a:r>
              <a:rPr lang="en-US" altLang="zh-TW" sz="1600" dirty="0">
                <a:latin typeface="Consolas" panose="020B0609020204030204" pitchFamily="49" charset="0"/>
              </a:rPr>
              <a:t>    </a:t>
            </a:r>
            <a:r>
              <a:rPr lang="en-US" altLang="zh-TW" sz="1600" dirty="0">
                <a:solidFill>
                  <a:srgbClr val="00B050"/>
                </a:solidFill>
                <a:latin typeface="Consolas" panose="020B0609020204030204" pitchFamily="49" charset="0"/>
              </a:rPr>
              <a:t>'Hello world!'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rgbClr val="7030A0"/>
                </a:solidFill>
                <a:latin typeface="Consolas" panose="020B0609020204030204" pitchFamily="49" charset="0"/>
              </a:rPr>
              <a:t>Hello world!</a:t>
            </a:r>
          </a:p>
          <a:p>
            <a:pPr marL="0" indent="0">
              <a:buNone/>
            </a:pPr>
            <a:r>
              <a:rPr lang="en-US" altLang="zh-TW" sz="1600" dirty="0">
                <a:latin typeface="Consolas" panose="020B0609020204030204" pitchFamily="49" charset="0"/>
              </a:rPr>
              <a:t>[job 1st-tool.cwl] completed success</a:t>
            </a:r>
          </a:p>
          <a:p>
            <a:pPr marL="0" indent="0">
              <a:buNone/>
            </a:pPr>
            <a:r>
              <a:rPr lang="en-US" altLang="zh-TW" sz="1600" dirty="0">
                <a:latin typeface="Consolas" panose="020B0609020204030204" pitchFamily="49" charset="0"/>
              </a:rPr>
              <a:t>{}</a:t>
            </a:r>
          </a:p>
          <a:p>
            <a:pPr marL="0" indent="0">
              <a:buNone/>
            </a:pPr>
            <a:r>
              <a:rPr lang="en-US" altLang="zh-TW" sz="1600" dirty="0">
                <a:latin typeface="Consolas" panose="020B0609020204030204" pitchFamily="49" charset="0"/>
              </a:rPr>
              <a:t>Final process status is success</a:t>
            </a:r>
          </a:p>
          <a:p>
            <a:pPr marL="0" indent="0">
              <a:buNone/>
            </a:pPr>
            <a:endParaRPr lang="zh-TW" altLang="en-US" sz="1600" dirty="0">
              <a:latin typeface="Consolas" panose="020B0609020204030204" pitchFamily="49" charset="0"/>
            </a:endParaRPr>
          </a:p>
        </p:txBody>
      </p:sp>
      <p:cxnSp>
        <p:nvCxnSpPr>
          <p:cNvPr id="5" name="直線單箭頭接點 4"/>
          <p:cNvCxnSpPr/>
          <p:nvPr/>
        </p:nvCxnSpPr>
        <p:spPr>
          <a:xfrm>
            <a:off x="4692073" y="2835564"/>
            <a:ext cx="1154545" cy="56341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/>
          <p:cNvCxnSpPr/>
          <p:nvPr/>
        </p:nvCxnSpPr>
        <p:spPr>
          <a:xfrm>
            <a:off x="2189018" y="3131127"/>
            <a:ext cx="3454400" cy="26785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846618" y="321431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00B050"/>
                </a:solidFill>
              </a:rPr>
              <a:t>要執行的指令</a:t>
            </a:r>
          </a:p>
        </p:txBody>
      </p:sp>
      <p:cxnSp>
        <p:nvCxnSpPr>
          <p:cNvPr id="10" name="直線單箭頭接點 9"/>
          <p:cNvCxnSpPr/>
          <p:nvPr/>
        </p:nvCxnSpPr>
        <p:spPr>
          <a:xfrm>
            <a:off x="1630218" y="3457698"/>
            <a:ext cx="3828473" cy="41233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5458691" y="372698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7030A0"/>
                </a:solidFill>
              </a:rPr>
              <a:t>指令執行結果</a:t>
            </a:r>
          </a:p>
        </p:txBody>
      </p:sp>
    </p:spTree>
    <p:extLst>
      <p:ext uri="{BB962C8B-B14F-4D97-AF65-F5344CB8AC3E}">
        <p14:creationId xmlns:p14="http://schemas.microsoft.com/office/powerpoint/2010/main" val="17189685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3140" y="1071707"/>
            <a:ext cx="3350860" cy="56363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07818" y="129309"/>
            <a:ext cx="7864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Calibri" panose="020F0502020204030204" pitchFamily="34" charset="0"/>
              </a:rPr>
              <a:t>echo </a:t>
            </a:r>
            <a:r>
              <a:rPr lang="en-US" altLang="zh-TW" dirty="0">
                <a:solidFill>
                  <a:srgbClr val="ED6B00"/>
                </a:solidFill>
                <a:latin typeface="Calibri" panose="020F0502020204030204" pitchFamily="34" charset="0"/>
              </a:rPr>
              <a:t>[-f] </a:t>
            </a:r>
            <a:r>
              <a:rPr lang="en-US" altLang="zh-TW" dirty="0">
                <a:solidFill>
                  <a:srgbClr val="00AF50"/>
                </a:solidFill>
                <a:latin typeface="Calibri" panose="020F0502020204030204" pitchFamily="34" charset="0"/>
              </a:rPr>
              <a:t>-</a:t>
            </a:r>
            <a:r>
              <a:rPr lang="en-US" altLang="zh-TW" dirty="0" err="1">
                <a:solidFill>
                  <a:srgbClr val="00AF50"/>
                </a:solidFill>
                <a:latin typeface="Calibri" panose="020F0502020204030204" pitchFamily="34" charset="0"/>
              </a:rPr>
              <a:t>i</a:t>
            </a:r>
            <a:r>
              <a:rPr lang="en-US" altLang="zh-TW" dirty="0">
                <a:solidFill>
                  <a:srgbClr val="00AF50"/>
                </a:solidFill>
                <a:latin typeface="Calibri" panose="020F0502020204030204" pitchFamily="34" charset="0"/>
              </a:rPr>
              <a:t> {</a:t>
            </a:r>
            <a:r>
              <a:rPr lang="en-US" altLang="zh-TW" dirty="0" err="1">
                <a:solidFill>
                  <a:srgbClr val="00AF50"/>
                </a:solidFill>
                <a:latin typeface="Calibri" panose="020F0502020204030204" pitchFamily="34" charset="0"/>
              </a:rPr>
              <a:t>example_int</a:t>
            </a:r>
            <a:r>
              <a:rPr lang="en-US" altLang="zh-TW" dirty="0">
                <a:solidFill>
                  <a:srgbClr val="00AF50"/>
                </a:solidFill>
                <a:latin typeface="Calibri" panose="020F0502020204030204" pitchFamily="34" charset="0"/>
              </a:rPr>
              <a:t>}  </a:t>
            </a:r>
            <a:r>
              <a:rPr lang="en-US" altLang="zh-TW" dirty="0">
                <a:solidFill>
                  <a:srgbClr val="00AFEF"/>
                </a:solidFill>
                <a:latin typeface="Calibri" panose="020F0502020204030204" pitchFamily="34" charset="0"/>
              </a:rPr>
              <a:t>--example-string {</a:t>
            </a:r>
            <a:r>
              <a:rPr lang="en-US" altLang="zh-TW" dirty="0" err="1">
                <a:solidFill>
                  <a:srgbClr val="00AFEF"/>
                </a:solidFill>
                <a:latin typeface="Calibri" panose="020F0502020204030204" pitchFamily="34" charset="0"/>
              </a:rPr>
              <a:t>example_string</a:t>
            </a:r>
            <a:r>
              <a:rPr lang="en-US" altLang="zh-TW" dirty="0">
                <a:solidFill>
                  <a:srgbClr val="00AFEF"/>
                </a:solidFill>
                <a:latin typeface="Calibri" panose="020F0502020204030204" pitchFamily="34" charset="0"/>
              </a:rPr>
              <a:t>}  </a:t>
            </a:r>
            <a:r>
              <a:rPr lang="en-US" altLang="zh-TW" dirty="0">
                <a:solidFill>
                  <a:srgbClr val="6F2F9F"/>
                </a:solidFill>
                <a:latin typeface="Calibri" panose="020F0502020204030204" pitchFamily="34" charset="0"/>
              </a:rPr>
              <a:t>[--file={</a:t>
            </a:r>
            <a:r>
              <a:rPr lang="en-US" altLang="zh-TW" dirty="0" err="1">
                <a:solidFill>
                  <a:srgbClr val="6F2F9F"/>
                </a:solidFill>
                <a:latin typeface="Calibri" panose="020F0502020204030204" pitchFamily="34" charset="0"/>
              </a:rPr>
              <a:t>example_file</a:t>
            </a:r>
            <a:r>
              <a:rPr lang="en-US" altLang="zh-TW" dirty="0">
                <a:solidFill>
                  <a:srgbClr val="6F2F9F"/>
                </a:solidFill>
                <a:latin typeface="Calibri" panose="020F0502020204030204" pitchFamily="34" charset="0"/>
              </a:rPr>
              <a:t>}]</a:t>
            </a:r>
            <a:endParaRPr lang="en-US" altLang="zh-TW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7" name="肘形接點 6"/>
          <p:cNvCxnSpPr/>
          <p:nvPr/>
        </p:nvCxnSpPr>
        <p:spPr>
          <a:xfrm>
            <a:off x="1219200" y="397164"/>
            <a:ext cx="4895273" cy="4461163"/>
          </a:xfrm>
          <a:prstGeom prst="bentConnector3">
            <a:avLst>
              <a:gd name="adj1" fmla="val 189"/>
            </a:avLst>
          </a:prstGeom>
          <a:ln w="2857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肘形接點 8"/>
          <p:cNvCxnSpPr/>
          <p:nvPr/>
        </p:nvCxnSpPr>
        <p:spPr>
          <a:xfrm>
            <a:off x="1907309" y="498641"/>
            <a:ext cx="4087091" cy="3588923"/>
          </a:xfrm>
          <a:prstGeom prst="bentConnector3">
            <a:avLst>
              <a:gd name="adj1" fmla="val 282"/>
            </a:avLst>
          </a:prstGeom>
          <a:ln w="28575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4546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指令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898635"/>
            <a:ext cx="7886700" cy="57286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100" b="1" u="sng" dirty="0"/>
              <a:t>FROM</a:t>
            </a:r>
          </a:p>
          <a:p>
            <a:pPr marL="0" indent="0">
              <a:buNone/>
            </a:pPr>
            <a:r>
              <a:rPr lang="zh-TW" altLang="en-US" sz="1100" dirty="0"/>
              <a:t>格式為 </a:t>
            </a:r>
            <a:r>
              <a:rPr lang="en-US" altLang="zh-TW" sz="1100" dirty="0"/>
              <a:t>FROM &lt;image&gt;</a:t>
            </a:r>
            <a:r>
              <a:rPr lang="zh-TW" altLang="en-US" sz="1100" dirty="0"/>
              <a:t>或</a:t>
            </a:r>
            <a:r>
              <a:rPr lang="en-US" altLang="zh-TW" sz="1100" dirty="0"/>
              <a:t>FROM &lt;image&gt;:&lt;tag&gt;</a:t>
            </a:r>
            <a:r>
              <a:rPr lang="zh-TW" altLang="en-US" sz="1100" dirty="0"/>
              <a:t>。</a:t>
            </a:r>
          </a:p>
          <a:p>
            <a:pPr marL="0" indent="0">
              <a:buNone/>
            </a:pPr>
            <a:r>
              <a:rPr lang="zh-TW" altLang="en-US" sz="1100" dirty="0"/>
              <a:t>第一條指令必須為 </a:t>
            </a:r>
            <a:r>
              <a:rPr lang="en-US" altLang="zh-TW" sz="1100" dirty="0"/>
              <a:t>FROM </a:t>
            </a:r>
            <a:r>
              <a:rPr lang="zh-TW" altLang="en-US" sz="1100" dirty="0"/>
              <a:t>指令。並且，如果在同一個</a:t>
            </a:r>
            <a:r>
              <a:rPr lang="en-US" altLang="zh-TW" sz="1100" dirty="0" err="1"/>
              <a:t>Dockerfile</a:t>
            </a:r>
            <a:r>
              <a:rPr lang="zh-TW" altLang="en-US" sz="1100" dirty="0"/>
              <a:t>中建立多個映像檔時，可以使用多個 </a:t>
            </a:r>
            <a:r>
              <a:rPr lang="en-US" altLang="zh-TW" sz="1100" dirty="0"/>
              <a:t>FROM </a:t>
            </a:r>
            <a:r>
              <a:rPr lang="zh-TW" altLang="en-US" sz="1100" dirty="0"/>
              <a:t>指令（每個映像檔一次）。</a:t>
            </a:r>
          </a:p>
          <a:p>
            <a:pPr marL="0" indent="0">
              <a:buNone/>
            </a:pPr>
            <a:endParaRPr lang="en-US" altLang="zh-TW" sz="1100" dirty="0"/>
          </a:p>
          <a:p>
            <a:pPr marL="0" indent="0">
              <a:buNone/>
            </a:pPr>
            <a:r>
              <a:rPr lang="en-US" altLang="zh-TW" sz="1100" b="1" u="sng" dirty="0"/>
              <a:t>MAINTAINER</a:t>
            </a:r>
          </a:p>
          <a:p>
            <a:pPr marL="0" indent="0">
              <a:buNone/>
            </a:pPr>
            <a:r>
              <a:rPr lang="zh-TW" altLang="en-US" sz="1100" dirty="0"/>
              <a:t>格式為 </a:t>
            </a:r>
            <a:r>
              <a:rPr lang="en-US" altLang="zh-TW" sz="1100" dirty="0"/>
              <a:t>MAINTAINER &lt;name&gt;</a:t>
            </a:r>
            <a:r>
              <a:rPr lang="zh-TW" altLang="en-US" sz="1100" dirty="0"/>
              <a:t>，指定維護者訊息。</a:t>
            </a:r>
          </a:p>
          <a:p>
            <a:pPr marL="0" indent="0">
              <a:buNone/>
            </a:pPr>
            <a:endParaRPr lang="en-US" altLang="zh-TW" sz="1100" dirty="0"/>
          </a:p>
          <a:p>
            <a:pPr marL="0" indent="0">
              <a:buNone/>
            </a:pPr>
            <a:r>
              <a:rPr lang="en-US" altLang="zh-TW" sz="1100" b="1" u="sng" dirty="0"/>
              <a:t>RUN</a:t>
            </a:r>
          </a:p>
          <a:p>
            <a:pPr marL="0" indent="0">
              <a:buNone/>
            </a:pPr>
            <a:r>
              <a:rPr lang="zh-TW" altLang="en-US" sz="1100" dirty="0"/>
              <a:t>格式為 </a:t>
            </a:r>
            <a:r>
              <a:rPr lang="en-US" altLang="zh-TW" sz="1100" dirty="0"/>
              <a:t>RUN &lt;command&gt; </a:t>
            </a:r>
            <a:r>
              <a:rPr lang="zh-TW" altLang="en-US" sz="1100" dirty="0"/>
              <a:t>或 </a:t>
            </a:r>
            <a:r>
              <a:rPr lang="en-US" altLang="zh-TW" sz="1100" dirty="0"/>
              <a:t>RUN ["executable", "param1", "param2"]</a:t>
            </a:r>
            <a:r>
              <a:rPr lang="zh-TW" altLang="en-US" sz="1100" dirty="0"/>
              <a:t>。</a:t>
            </a:r>
          </a:p>
          <a:p>
            <a:pPr marL="0" indent="0">
              <a:buNone/>
            </a:pPr>
            <a:r>
              <a:rPr lang="zh-TW" altLang="en-US" sz="1100" dirty="0"/>
              <a:t>前者將在 </a:t>
            </a:r>
            <a:r>
              <a:rPr lang="en-US" altLang="zh-TW" sz="1100" dirty="0"/>
              <a:t>shell </a:t>
            </a:r>
            <a:r>
              <a:rPr lang="zh-TW" altLang="en-US" sz="1100" dirty="0"/>
              <a:t>終端中運行命令，即 </a:t>
            </a:r>
            <a:r>
              <a:rPr lang="en-US" altLang="zh-TW" sz="1100" dirty="0"/>
              <a:t>/bin/</a:t>
            </a:r>
            <a:r>
              <a:rPr lang="en-US" altLang="zh-TW" sz="1100" dirty="0" err="1"/>
              <a:t>sh</a:t>
            </a:r>
            <a:r>
              <a:rPr lang="en-US" altLang="zh-TW" sz="1100" dirty="0"/>
              <a:t> -c</a:t>
            </a:r>
            <a:r>
              <a:rPr lang="zh-TW" altLang="en-US" sz="1100" dirty="0"/>
              <a:t>；後者則使用 </a:t>
            </a:r>
            <a:r>
              <a:rPr lang="en-US" altLang="zh-TW" sz="1100" dirty="0"/>
              <a:t>exec </a:t>
            </a:r>
            <a:r>
              <a:rPr lang="zh-TW" altLang="en-US" sz="1100" dirty="0"/>
              <a:t>執行。指定使用其它終端可以透過第二種方式實作，例如 </a:t>
            </a:r>
            <a:r>
              <a:rPr lang="en-US" altLang="zh-TW" sz="1100" dirty="0"/>
              <a:t>RUN ["/bin/bash", "-c", "echo hello"]</a:t>
            </a:r>
            <a:r>
              <a:rPr lang="zh-TW" altLang="en-US" sz="1100" dirty="0"/>
              <a:t>。</a:t>
            </a:r>
          </a:p>
          <a:p>
            <a:pPr marL="0" indent="0">
              <a:buNone/>
            </a:pPr>
            <a:r>
              <a:rPr lang="zh-TW" altLang="en-US" sz="1100" dirty="0"/>
              <a:t>每條 </a:t>
            </a:r>
            <a:r>
              <a:rPr lang="en-US" altLang="zh-TW" sz="1100" dirty="0"/>
              <a:t>RUN </a:t>
            </a:r>
            <a:r>
              <a:rPr lang="zh-TW" altLang="en-US" sz="1100" dirty="0"/>
              <a:t>指令將在當前映像檔基底上執行指定命令，並產生新的映像檔。當命令較長時可以使用 </a:t>
            </a:r>
            <a:r>
              <a:rPr lang="en-US" altLang="zh-TW" sz="1100" dirty="0"/>
              <a:t>\ </a:t>
            </a:r>
            <a:r>
              <a:rPr lang="zh-TW" altLang="en-US" sz="1100" dirty="0"/>
              <a:t>來換行。</a:t>
            </a:r>
          </a:p>
          <a:p>
            <a:pPr marL="0" indent="0">
              <a:buNone/>
            </a:pPr>
            <a:endParaRPr lang="en-US" altLang="zh-TW" sz="1100" dirty="0"/>
          </a:p>
          <a:p>
            <a:pPr marL="0" indent="0">
              <a:buNone/>
            </a:pPr>
            <a:r>
              <a:rPr lang="en-US" altLang="zh-TW" sz="1100" b="1" u="sng" dirty="0"/>
              <a:t>CMD</a:t>
            </a:r>
          </a:p>
          <a:p>
            <a:pPr marL="0" indent="0">
              <a:buNone/>
            </a:pPr>
            <a:r>
              <a:rPr lang="zh-TW" altLang="en-US" sz="1100" dirty="0"/>
              <a:t>支援三種格式</a:t>
            </a:r>
          </a:p>
          <a:p>
            <a:pPr marL="457200" lvl="1" indent="0">
              <a:buNone/>
            </a:pPr>
            <a:r>
              <a:rPr lang="en-US" altLang="zh-TW" sz="900" dirty="0"/>
              <a:t>CMD ["executable","param1","param2"] </a:t>
            </a:r>
            <a:r>
              <a:rPr lang="zh-TW" altLang="en-US" sz="900" dirty="0"/>
              <a:t>使用 </a:t>
            </a:r>
            <a:r>
              <a:rPr lang="en-US" altLang="zh-TW" sz="900" dirty="0"/>
              <a:t>exec </a:t>
            </a:r>
            <a:r>
              <a:rPr lang="zh-TW" altLang="en-US" sz="900" dirty="0"/>
              <a:t>執行，推薦使用；</a:t>
            </a:r>
          </a:p>
          <a:p>
            <a:pPr marL="457200" lvl="1" indent="0">
              <a:buNone/>
            </a:pPr>
            <a:r>
              <a:rPr lang="en-US" altLang="zh-TW" sz="900" dirty="0"/>
              <a:t>CMD command param1 param2 </a:t>
            </a:r>
            <a:r>
              <a:rPr lang="zh-TW" altLang="en-US" sz="900" dirty="0"/>
              <a:t>在 </a:t>
            </a:r>
            <a:r>
              <a:rPr lang="en-US" altLang="zh-TW" sz="900" dirty="0"/>
              <a:t>/bin/</a:t>
            </a:r>
            <a:r>
              <a:rPr lang="en-US" altLang="zh-TW" sz="900" dirty="0" err="1"/>
              <a:t>sh</a:t>
            </a:r>
            <a:r>
              <a:rPr lang="en-US" altLang="zh-TW" sz="900" dirty="0"/>
              <a:t> </a:t>
            </a:r>
            <a:r>
              <a:rPr lang="zh-TW" altLang="en-US" sz="900" dirty="0"/>
              <a:t>中執行，使用在給需要互動的指令；</a:t>
            </a:r>
          </a:p>
          <a:p>
            <a:pPr marL="457200" lvl="1" indent="0">
              <a:buNone/>
            </a:pPr>
            <a:r>
              <a:rPr lang="en-US" altLang="zh-TW" sz="900" dirty="0"/>
              <a:t>CMD ["param1","param2"] </a:t>
            </a:r>
            <a:r>
              <a:rPr lang="zh-TW" altLang="en-US" sz="900" dirty="0"/>
              <a:t>提供給 </a:t>
            </a:r>
            <a:r>
              <a:rPr lang="en-US" altLang="zh-TW" sz="900" dirty="0"/>
              <a:t>ENTRYPOINT </a:t>
            </a:r>
            <a:r>
              <a:rPr lang="zh-TW" altLang="en-US" sz="900" dirty="0"/>
              <a:t>的預設參數；</a:t>
            </a:r>
          </a:p>
          <a:p>
            <a:pPr marL="0" indent="0">
              <a:buNone/>
            </a:pPr>
            <a:r>
              <a:rPr lang="zh-TW" altLang="en-US" sz="1100" b="1" dirty="0">
                <a:solidFill>
                  <a:srgbClr val="FF0000"/>
                </a:solidFill>
              </a:rPr>
              <a:t>指定啟動容器時執行的命令，每個 </a:t>
            </a:r>
            <a:r>
              <a:rPr lang="en-US" altLang="zh-TW" sz="1100" b="1" dirty="0" err="1">
                <a:solidFill>
                  <a:srgbClr val="FF0000"/>
                </a:solidFill>
              </a:rPr>
              <a:t>Dockerfile</a:t>
            </a:r>
            <a:r>
              <a:rPr lang="en-US" altLang="zh-TW" sz="1100" b="1" dirty="0">
                <a:solidFill>
                  <a:srgbClr val="FF0000"/>
                </a:solidFill>
              </a:rPr>
              <a:t> </a:t>
            </a:r>
            <a:r>
              <a:rPr lang="zh-TW" altLang="en-US" sz="1100" b="1" dirty="0">
                <a:solidFill>
                  <a:srgbClr val="FF0000"/>
                </a:solidFill>
              </a:rPr>
              <a:t>只能有一條 </a:t>
            </a:r>
            <a:r>
              <a:rPr lang="en-US" altLang="zh-TW" sz="1100" b="1" dirty="0">
                <a:solidFill>
                  <a:srgbClr val="FF0000"/>
                </a:solidFill>
              </a:rPr>
              <a:t>CMD </a:t>
            </a:r>
            <a:r>
              <a:rPr lang="zh-TW" altLang="en-US" sz="1100" b="1" dirty="0">
                <a:solidFill>
                  <a:srgbClr val="FF0000"/>
                </a:solidFill>
              </a:rPr>
              <a:t>命令</a:t>
            </a:r>
            <a:r>
              <a:rPr lang="zh-TW" altLang="en-US" sz="1100" dirty="0"/>
              <a:t>。如果指定了多條命令，只有最後一條會被執行。</a:t>
            </a:r>
          </a:p>
          <a:p>
            <a:pPr marL="0" indent="0">
              <a:buNone/>
            </a:pPr>
            <a:r>
              <a:rPr lang="zh-TW" altLang="en-US" sz="1100" dirty="0"/>
              <a:t>如果使用者啟動容器時候指定了運行的命令，則會覆蓋掉 </a:t>
            </a:r>
            <a:r>
              <a:rPr lang="en-US" altLang="zh-TW" sz="1100" dirty="0"/>
              <a:t>CMD </a:t>
            </a:r>
            <a:r>
              <a:rPr lang="zh-TW" altLang="en-US" sz="1100" dirty="0"/>
              <a:t>指定的命令。</a:t>
            </a:r>
          </a:p>
        </p:txBody>
      </p:sp>
    </p:spTree>
    <p:extLst>
      <p:ext uri="{BB962C8B-B14F-4D97-AF65-F5344CB8AC3E}">
        <p14:creationId xmlns:p14="http://schemas.microsoft.com/office/powerpoint/2010/main" val="22560875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zh-TW" altLang="en-US" dirty="0"/>
            </a:br>
            <a:r>
              <a:rPr lang="en-US" altLang="zh-TW" sz="2800" dirty="0" err="1"/>
              <a:t>cwltool</a:t>
            </a:r>
            <a:r>
              <a:rPr lang="en-US" altLang="zh-TW" sz="2800" dirty="0"/>
              <a:t>   </a:t>
            </a:r>
            <a:r>
              <a:rPr lang="en-US" altLang="zh-TW" sz="2800" dirty="0">
                <a:solidFill>
                  <a:srgbClr val="FF0000"/>
                </a:solidFill>
              </a:rPr>
              <a:t>task-</a:t>
            </a:r>
            <a:r>
              <a:rPr lang="en-US" altLang="zh-TW" sz="2800" dirty="0" err="1">
                <a:solidFill>
                  <a:srgbClr val="FF0000"/>
                </a:solidFill>
              </a:rPr>
              <a:t>definition.cwl</a:t>
            </a:r>
            <a:r>
              <a:rPr lang="en-US" altLang="zh-TW" sz="2800" dirty="0"/>
              <a:t>   </a:t>
            </a:r>
            <a:r>
              <a:rPr lang="en-US" altLang="zh-TW" sz="2800" dirty="0">
                <a:solidFill>
                  <a:srgbClr val="7030A0"/>
                </a:solidFill>
              </a:rPr>
              <a:t>input-</a:t>
            </a:r>
            <a:r>
              <a:rPr lang="en-US" altLang="zh-TW" sz="2800" dirty="0" err="1">
                <a:solidFill>
                  <a:srgbClr val="7030A0"/>
                </a:solidFill>
              </a:rPr>
              <a:t>job.yaml</a:t>
            </a:r>
            <a:endParaRPr lang="zh-TW" altLang="en-US" sz="2800" dirty="0">
              <a:solidFill>
                <a:srgbClr val="7030A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134" y="1511155"/>
            <a:ext cx="295275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523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Returning output files</a:t>
            </a:r>
          </a:p>
        </p:txBody>
      </p:sp>
      <p:sp>
        <p:nvSpPr>
          <p:cNvPr id="4" name="矩形 3"/>
          <p:cNvSpPr/>
          <p:nvPr/>
        </p:nvSpPr>
        <p:spPr>
          <a:xfrm>
            <a:off x="539637" y="1407442"/>
            <a:ext cx="990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rgbClr val="333333"/>
                </a:solidFill>
                <a:latin typeface="Helvetica Neue"/>
              </a:rPr>
              <a:t>tar.cwl</a:t>
            </a:r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2156527" y="1056359"/>
            <a:ext cx="2917179" cy="28931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cwlVersion</a:t>
            </a:r>
            <a:r>
              <a:rPr lang="en-US" sz="1400" dirty="0">
                <a:latin typeface="Consolas" panose="020B0609020204030204" pitchFamily="49" charset="0"/>
              </a:rPr>
              <a:t>: v1.0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class: </a:t>
            </a:r>
            <a:r>
              <a:rPr lang="en-US" sz="1400" dirty="0" err="1">
                <a:latin typeface="Consolas" panose="020B0609020204030204" pitchFamily="49" charset="0"/>
              </a:rPr>
              <a:t>CommandLineTool</a:t>
            </a:r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 err="1">
                <a:latin typeface="Consolas" panose="020B0609020204030204" pitchFamily="49" charset="0"/>
              </a:rPr>
              <a:t>baseCommand</a:t>
            </a:r>
            <a:r>
              <a:rPr lang="en-US" sz="1400" dirty="0">
                <a:latin typeface="Consolas" panose="020B0609020204030204" pitchFamily="49" charset="0"/>
              </a:rPr>
              <a:t>: [tar, </a:t>
            </a:r>
            <a:r>
              <a:rPr lang="en-US" sz="1400" dirty="0" err="1">
                <a:latin typeface="Consolas" panose="020B0609020204030204" pitchFamily="49" charset="0"/>
              </a:rPr>
              <a:t>xf</a:t>
            </a:r>
            <a:r>
              <a:rPr lang="en-US" sz="1400" dirty="0">
                <a:latin typeface="Consolas" panose="020B0609020204030204" pitchFamily="49" charset="0"/>
              </a:rPr>
              <a:t>]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inputs: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- id: </a:t>
            </a:r>
            <a:r>
              <a:rPr lang="en-US" sz="1400" dirty="0" err="1">
                <a:latin typeface="Consolas" panose="020B0609020204030204" pitchFamily="49" charset="0"/>
              </a:rPr>
              <a:t>tarfile</a:t>
            </a:r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  type: File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latin typeface="Consolas" panose="020B0609020204030204" pitchFamily="49" charset="0"/>
              </a:rPr>
              <a:t>inputBinding</a:t>
            </a:r>
            <a:r>
              <a:rPr lang="en-US" sz="1400" dirty="0"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position: 1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outputs: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- id: </a:t>
            </a:r>
            <a:r>
              <a:rPr lang="en-US" sz="1400" dirty="0" err="1">
                <a:latin typeface="Consolas" panose="020B0609020204030204" pitchFamily="49" charset="0"/>
              </a:rPr>
              <a:t>example_out</a:t>
            </a:r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  type: File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latin typeface="Consolas" panose="020B0609020204030204" pitchFamily="49" charset="0"/>
              </a:rPr>
              <a:t>outputBinding</a:t>
            </a:r>
            <a:r>
              <a:rPr lang="en-US" sz="1400" dirty="0"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glob: hello.txt</a:t>
            </a:r>
          </a:p>
        </p:txBody>
      </p:sp>
      <p:sp>
        <p:nvSpPr>
          <p:cNvPr id="6" name="矩形 5"/>
          <p:cNvSpPr/>
          <p:nvPr/>
        </p:nvSpPr>
        <p:spPr>
          <a:xfrm>
            <a:off x="539637" y="4644383"/>
            <a:ext cx="1500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333333"/>
                </a:solidFill>
                <a:latin typeface="Helvetica Neue"/>
              </a:rPr>
              <a:t>tar-</a:t>
            </a:r>
            <a:r>
              <a:rPr lang="en-US" i="1" dirty="0" err="1">
                <a:solidFill>
                  <a:srgbClr val="333333"/>
                </a:solidFill>
                <a:latin typeface="Helvetica Neue"/>
              </a:rPr>
              <a:t>job.yml</a:t>
            </a:r>
            <a:endParaRPr lang="en-US" dirty="0"/>
          </a:p>
        </p:txBody>
      </p:sp>
      <p:sp>
        <p:nvSpPr>
          <p:cNvPr id="8" name="矩形 7"/>
          <p:cNvSpPr/>
          <p:nvPr/>
        </p:nvSpPr>
        <p:spPr>
          <a:xfrm>
            <a:off x="2156527" y="4433990"/>
            <a:ext cx="2917179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/>
              <a:t>tarfile</a:t>
            </a:r>
            <a:r>
              <a:rPr lang="en-US" dirty="0"/>
              <a:t>:</a:t>
            </a:r>
          </a:p>
          <a:p>
            <a:r>
              <a:rPr lang="en-US" dirty="0"/>
              <a:t>  class: File</a:t>
            </a:r>
          </a:p>
          <a:p>
            <a:r>
              <a:rPr lang="en-US" dirty="0"/>
              <a:t>  path: hello.tar</a:t>
            </a:r>
          </a:p>
        </p:txBody>
      </p:sp>
    </p:spTree>
    <p:extLst>
      <p:ext uri="{BB962C8B-B14F-4D97-AF65-F5344CB8AC3E}">
        <p14:creationId xmlns:p14="http://schemas.microsoft.com/office/powerpoint/2010/main" val="17057295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52927" y="531146"/>
            <a:ext cx="7886700" cy="15116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dirty="0"/>
              <a:t>(</a:t>
            </a:r>
            <a:r>
              <a:rPr lang="zh-TW" altLang="en-US" dirty="0"/>
              <a:t>先產出 </a:t>
            </a:r>
            <a:r>
              <a:rPr lang="en-US" altLang="zh-TW" dirty="0"/>
              <a:t>input files)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touch hello.txt &amp;&amp; tar -</a:t>
            </a:r>
            <a:r>
              <a:rPr lang="en-US" dirty="0" err="1"/>
              <a:t>cvf</a:t>
            </a:r>
            <a:r>
              <a:rPr lang="en-US" dirty="0"/>
              <a:t> hello.tar hello.txt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cwltool</a:t>
            </a:r>
            <a:r>
              <a:rPr lang="en-US" dirty="0"/>
              <a:t> </a:t>
            </a:r>
            <a:r>
              <a:rPr lang="en-US" dirty="0" err="1"/>
              <a:t>tar.cwl</a:t>
            </a:r>
            <a:r>
              <a:rPr lang="en-US" dirty="0"/>
              <a:t> tar-</a:t>
            </a:r>
            <a:r>
              <a:rPr lang="en-US" dirty="0" err="1"/>
              <a:t>job.yml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27" y="2381858"/>
            <a:ext cx="7270110" cy="420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495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Running tools inside Docker</a:t>
            </a:r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309235" y="1269877"/>
            <a:ext cx="1453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rgbClr val="333333"/>
                </a:solidFill>
                <a:latin typeface="Helvetica Neue"/>
              </a:rPr>
              <a:t>docker.cwl</a:t>
            </a:r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2083699" y="1073478"/>
            <a:ext cx="3948966" cy="26776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cwlVersion</a:t>
            </a:r>
            <a:r>
              <a:rPr lang="en-US" sz="1400" dirty="0">
                <a:latin typeface="Consolas" panose="020B0609020204030204" pitchFamily="49" charset="0"/>
              </a:rPr>
              <a:t>: v1.0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class: </a:t>
            </a:r>
            <a:r>
              <a:rPr lang="en-US" sz="1400" dirty="0" err="1">
                <a:latin typeface="Consolas" panose="020B0609020204030204" pitchFamily="49" charset="0"/>
              </a:rPr>
              <a:t>CommandLineTool</a:t>
            </a:r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 err="1">
                <a:latin typeface="Consolas" panose="020B0609020204030204" pitchFamily="49" charset="0"/>
              </a:rPr>
              <a:t>baseCommand</a:t>
            </a:r>
            <a:r>
              <a:rPr lang="en-US" sz="1400" dirty="0">
                <a:latin typeface="Consolas" panose="020B0609020204030204" pitchFamily="49" charset="0"/>
              </a:rPr>
              <a:t>: node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hints: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  - class: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DockerRequirement</a:t>
            </a:r>
            <a:endParaRPr lang="en-US" sz="1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latin typeface="Consolas" panose="020B0609020204030204" pitchFamily="49" charset="0"/>
              </a:rPr>
              <a:t>dockerPull</a:t>
            </a:r>
            <a:r>
              <a:rPr lang="en-US" sz="1400" dirty="0">
                <a:latin typeface="Consolas" panose="020B0609020204030204" pitchFamily="49" charset="0"/>
              </a:rPr>
              <a:t>: </a:t>
            </a:r>
            <a:r>
              <a:rPr lang="en-US" sz="1400" dirty="0" err="1">
                <a:latin typeface="Consolas" panose="020B0609020204030204" pitchFamily="49" charset="0"/>
              </a:rPr>
              <a:t>node:slim</a:t>
            </a:r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inputs: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- id: </a:t>
            </a:r>
            <a:r>
              <a:rPr lang="en-US" sz="1400" dirty="0" err="1">
                <a:latin typeface="Consolas" panose="020B0609020204030204" pitchFamily="49" charset="0"/>
              </a:rPr>
              <a:t>src</a:t>
            </a:r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  type: File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latin typeface="Consolas" panose="020B0609020204030204" pitchFamily="49" charset="0"/>
              </a:rPr>
              <a:t>inputBinding</a:t>
            </a:r>
            <a:r>
              <a:rPr lang="en-US" sz="1400" dirty="0"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position: 1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outputs: []</a:t>
            </a:r>
          </a:p>
        </p:txBody>
      </p:sp>
      <p:sp>
        <p:nvSpPr>
          <p:cNvPr id="6" name="矩形 5"/>
          <p:cNvSpPr/>
          <p:nvPr/>
        </p:nvSpPr>
        <p:spPr>
          <a:xfrm>
            <a:off x="2083699" y="4448177"/>
            <a:ext cx="2917179" cy="7386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</a:rPr>
              <a:t>src</a:t>
            </a:r>
            <a:r>
              <a:rPr lang="en-US" sz="1400" dirty="0"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class: File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path: hello.js</a:t>
            </a:r>
          </a:p>
        </p:txBody>
      </p:sp>
      <p:sp>
        <p:nvSpPr>
          <p:cNvPr id="7" name="矩形 6"/>
          <p:cNvSpPr/>
          <p:nvPr/>
        </p:nvSpPr>
        <p:spPr>
          <a:xfrm>
            <a:off x="54325" y="4191102"/>
            <a:ext cx="1962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333333"/>
                </a:solidFill>
                <a:latin typeface="Helvetica Neue"/>
              </a:rPr>
              <a:t>docker-</a:t>
            </a:r>
            <a:r>
              <a:rPr lang="en-US" i="1" dirty="0" err="1">
                <a:solidFill>
                  <a:srgbClr val="333333"/>
                </a:solidFill>
                <a:latin typeface="Helvetica Neue"/>
              </a:rPr>
              <a:t>job.yml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0445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160175"/>
            <a:ext cx="7886700" cy="2251252"/>
          </a:xfrm>
        </p:spPr>
        <p:txBody>
          <a:bodyPr>
            <a:normAutofit/>
          </a:bodyPr>
          <a:lstStyle/>
          <a:p>
            <a:r>
              <a:rPr lang="en-US" sz="2000" dirty="0" err="1">
                <a:latin typeface="Consolas" panose="020B0609020204030204" pitchFamily="49" charset="0"/>
              </a:rPr>
              <a:t>sudo</a:t>
            </a:r>
            <a:r>
              <a:rPr lang="en-US" sz="2000" dirty="0">
                <a:latin typeface="Consolas" panose="020B0609020204030204" pitchFamily="49" charset="0"/>
              </a:rPr>
              <a:t> -s</a:t>
            </a:r>
            <a:br>
              <a:rPr lang="en-US" sz="2000" dirty="0">
                <a:latin typeface="Consolas" panose="020B0609020204030204" pitchFamily="49" charset="0"/>
              </a:rPr>
            </a:br>
            <a:br>
              <a:rPr lang="en-US" sz="2000" dirty="0">
                <a:latin typeface="Consolas" panose="020B0609020204030204" pitchFamily="49" charset="0"/>
              </a:rPr>
            </a:b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echo "console.log(\"Hello World\");" &gt; hello.js</a:t>
            </a:r>
            <a:br>
              <a:rPr lang="en-US" sz="2000" dirty="0">
                <a:latin typeface="Consolas" panose="020B0609020204030204" pitchFamily="49" charset="0"/>
              </a:rPr>
            </a:b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 err="1">
                <a:latin typeface="Consolas" panose="020B0609020204030204" pitchFamily="49" charset="0"/>
              </a:rPr>
              <a:t>cwl</a:t>
            </a:r>
            <a:r>
              <a:rPr lang="en-US" sz="2000" dirty="0">
                <a:latin typeface="Consolas" panose="020B0609020204030204" pitchFamily="49" charset="0"/>
              </a:rPr>
              <a:t>-runner </a:t>
            </a:r>
            <a:r>
              <a:rPr lang="en-US" sz="2000" dirty="0" err="1">
                <a:latin typeface="Consolas" panose="020B0609020204030204" pitchFamily="49" charset="0"/>
              </a:rPr>
              <a:t>docker.cwl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docker-job.yml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828546" y="402601"/>
            <a:ext cx="3592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(</a:t>
            </a:r>
            <a:r>
              <a:rPr lang="zh-TW" altLang="en-US" dirty="0">
                <a:solidFill>
                  <a:srgbClr val="00B050"/>
                </a:solidFill>
              </a:rPr>
              <a:t>切換到 </a:t>
            </a:r>
            <a:r>
              <a:rPr lang="en-US" altLang="zh-TW" dirty="0">
                <a:solidFill>
                  <a:srgbClr val="00B050"/>
                </a:solidFill>
              </a:rPr>
              <a:t>root </a:t>
            </a:r>
            <a:r>
              <a:rPr lang="zh-TW" altLang="en-US" dirty="0">
                <a:solidFill>
                  <a:srgbClr val="00B050"/>
                </a:solidFill>
              </a:rPr>
              <a:t>權限才能執行 </a:t>
            </a:r>
            <a:r>
              <a:rPr lang="en-US" altLang="zh-TW" dirty="0">
                <a:solidFill>
                  <a:srgbClr val="00B050"/>
                </a:solidFill>
              </a:rPr>
              <a:t>docker)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1198"/>
            <a:ext cx="9041730" cy="246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782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27265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7181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Project candidate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zh-TW" altLang="en-US" dirty="0"/>
              <a:t>圖形化的</a:t>
            </a:r>
            <a:r>
              <a:rPr lang="en-US" altLang="zh-TW" dirty="0"/>
              <a:t>CWL</a:t>
            </a:r>
            <a:r>
              <a:rPr lang="zh-TW" altLang="en-US" dirty="0"/>
              <a:t> </a:t>
            </a:r>
            <a:r>
              <a:rPr lang="en-US" altLang="zh-TW" dirty="0"/>
              <a:t>?</a:t>
            </a:r>
          </a:p>
          <a:p>
            <a:pPr>
              <a:lnSpc>
                <a:spcPct val="200000"/>
              </a:lnSpc>
            </a:pPr>
            <a:r>
              <a:rPr lang="zh-TW" altLang="en-US" dirty="0"/>
              <a:t>串接 各式</a:t>
            </a:r>
            <a:r>
              <a:rPr lang="en-US" altLang="zh-TW" dirty="0"/>
              <a:t>docker</a:t>
            </a:r>
            <a:r>
              <a:rPr lang="zh-TW" altLang="en-US" dirty="0"/>
              <a:t>、</a:t>
            </a:r>
            <a:r>
              <a:rPr lang="en-US" altLang="zh-TW" dirty="0"/>
              <a:t>Apps</a:t>
            </a:r>
          </a:p>
          <a:p>
            <a:pPr>
              <a:lnSpc>
                <a:spcPct val="200000"/>
              </a:lnSpc>
            </a:pPr>
            <a:r>
              <a:rPr lang="zh-TW" altLang="en-US" dirty="0"/>
              <a:t>讓串接 </a:t>
            </a:r>
            <a:r>
              <a:rPr lang="en-US" altLang="zh-TW" dirty="0"/>
              <a:t>pipeline </a:t>
            </a:r>
            <a:r>
              <a:rPr lang="zh-TW" altLang="en-US" dirty="0"/>
              <a:t>一行程式都不用寫</a:t>
            </a:r>
            <a:r>
              <a:rPr lang="en-US" altLang="zh-TW" dirty="0"/>
              <a:t>?</a:t>
            </a:r>
          </a:p>
          <a:p>
            <a:pPr>
              <a:lnSpc>
                <a:spcPct val="200000"/>
              </a:lnSpc>
            </a:pPr>
            <a:r>
              <a:rPr lang="zh-TW" altLang="en-US" dirty="0"/>
              <a:t>跨機器執行 </a:t>
            </a:r>
            <a:r>
              <a:rPr lang="en-US" altLang="zh-TW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1412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http://csieserverroom.cgu.edu.tw/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3234" y="819121"/>
            <a:ext cx="7433972" cy="592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116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指令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18782" y="1024760"/>
            <a:ext cx="8657438" cy="51522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400" b="1" u="sng" dirty="0">
                <a:solidFill>
                  <a:srgbClr val="FF0000"/>
                </a:solidFill>
              </a:rPr>
              <a:t>EXPOSE</a:t>
            </a:r>
          </a:p>
          <a:p>
            <a:pPr marL="0" indent="0">
              <a:buNone/>
            </a:pPr>
            <a:r>
              <a:rPr lang="zh-TW" altLang="en-US" sz="1400" dirty="0"/>
              <a:t>格式為 </a:t>
            </a:r>
            <a:r>
              <a:rPr lang="en-US" altLang="zh-TW" sz="1400" dirty="0"/>
              <a:t>EXPOSE &lt;port&gt; [&lt;port&gt;...]</a:t>
            </a:r>
            <a:r>
              <a:rPr lang="zh-TW" altLang="en-US" sz="1400" dirty="0"/>
              <a:t>。</a:t>
            </a:r>
          </a:p>
          <a:p>
            <a:pPr marL="0" indent="0">
              <a:buNone/>
            </a:pPr>
            <a:r>
              <a:rPr lang="zh-TW" altLang="en-US" sz="1400" dirty="0"/>
              <a:t>設定 </a:t>
            </a:r>
            <a:r>
              <a:rPr lang="en-US" altLang="zh-TW" sz="1400" dirty="0"/>
              <a:t>Docker </a:t>
            </a:r>
            <a:r>
              <a:rPr lang="zh-TW" altLang="en-US" sz="1400" dirty="0"/>
              <a:t>伺服器容器</a:t>
            </a:r>
            <a:r>
              <a:rPr lang="zh-TW" altLang="en-US" sz="1400" dirty="0">
                <a:solidFill>
                  <a:srgbClr val="FF0000"/>
                </a:solidFill>
              </a:rPr>
              <a:t>對外的埠號</a:t>
            </a:r>
            <a:r>
              <a:rPr lang="zh-TW" altLang="en-US" sz="1400" dirty="0"/>
              <a:t>，供外界使用。在啟動容器時需要透過 </a:t>
            </a:r>
            <a:r>
              <a:rPr lang="en-US" altLang="zh-TW" sz="1400" dirty="0"/>
              <a:t>-P</a:t>
            </a:r>
            <a:r>
              <a:rPr lang="zh-TW" altLang="en-US" sz="1400" dirty="0"/>
              <a:t>，</a:t>
            </a:r>
            <a:r>
              <a:rPr lang="en-US" altLang="zh-TW" sz="1400" dirty="0"/>
              <a:t>Docker </a:t>
            </a:r>
            <a:r>
              <a:rPr lang="zh-TW" altLang="en-US" sz="1400" dirty="0"/>
              <a:t>會自動分配一個埠號轉發到指定的埠號。</a:t>
            </a:r>
          </a:p>
          <a:p>
            <a:pPr marL="0" indent="0">
              <a:buNone/>
            </a:pPr>
            <a:endParaRPr lang="en-US" altLang="zh-TW" sz="1400" dirty="0"/>
          </a:p>
          <a:p>
            <a:pPr marL="0" indent="0">
              <a:buNone/>
            </a:pPr>
            <a:r>
              <a:rPr lang="en-US" altLang="zh-TW" sz="1400" b="1" u="sng" dirty="0"/>
              <a:t>ENV</a:t>
            </a:r>
          </a:p>
          <a:p>
            <a:pPr marL="0" indent="0">
              <a:buNone/>
            </a:pPr>
            <a:r>
              <a:rPr lang="zh-TW" altLang="en-US" sz="1400" dirty="0"/>
              <a:t>格式為 </a:t>
            </a:r>
            <a:r>
              <a:rPr lang="en-US" altLang="zh-TW" sz="1400" dirty="0"/>
              <a:t>ENV &lt;key&gt; &lt;value&gt;</a:t>
            </a:r>
            <a:r>
              <a:rPr lang="zh-TW" altLang="en-US" sz="1400" dirty="0"/>
              <a:t>。 指定一個</a:t>
            </a:r>
            <a:r>
              <a:rPr lang="zh-TW" altLang="en-US" sz="1400" dirty="0">
                <a:solidFill>
                  <a:srgbClr val="FF0000"/>
                </a:solidFill>
              </a:rPr>
              <a:t>環境變數</a:t>
            </a:r>
            <a:r>
              <a:rPr lang="zh-TW" altLang="en-US" sz="1400" dirty="0"/>
              <a:t>，會被後續 </a:t>
            </a:r>
            <a:r>
              <a:rPr lang="en-US" altLang="zh-TW" sz="1400" dirty="0"/>
              <a:t>RUN </a:t>
            </a:r>
            <a:r>
              <a:rPr lang="zh-TW" altLang="en-US" sz="1400" dirty="0"/>
              <a:t>指令使用，並在容器運行時保持。</a:t>
            </a:r>
          </a:p>
          <a:p>
            <a:pPr marL="0" indent="0">
              <a:buNone/>
            </a:pPr>
            <a:r>
              <a:rPr lang="zh-TW" altLang="en-US" sz="1400" dirty="0"/>
              <a:t>例如</a:t>
            </a:r>
          </a:p>
          <a:p>
            <a:pPr marL="0" indent="0">
              <a:buNone/>
            </a:pPr>
            <a:r>
              <a:rPr lang="en-US" altLang="zh-TW" sz="1400" dirty="0"/>
              <a:t>ENV PATH /</a:t>
            </a:r>
            <a:r>
              <a:rPr lang="en-US" altLang="zh-TW" sz="1400" dirty="0" err="1"/>
              <a:t>usr</a:t>
            </a:r>
            <a:r>
              <a:rPr lang="en-US" altLang="zh-TW" sz="1400" dirty="0"/>
              <a:t>/local/</a:t>
            </a:r>
            <a:r>
              <a:rPr lang="en-US" altLang="zh-TW" sz="1400" dirty="0" err="1"/>
              <a:t>postgres</a:t>
            </a:r>
            <a:r>
              <a:rPr lang="en-US" altLang="zh-TW" sz="1400" dirty="0"/>
              <a:t>-$PG_MAJOR/bin:$PATH</a:t>
            </a:r>
          </a:p>
          <a:p>
            <a:pPr marL="0" indent="0">
              <a:buNone/>
            </a:pPr>
            <a:endParaRPr lang="en-US" altLang="zh-TW" sz="1400" dirty="0"/>
          </a:p>
          <a:p>
            <a:pPr marL="0" indent="0">
              <a:buNone/>
            </a:pPr>
            <a:r>
              <a:rPr lang="en-US" altLang="zh-TW" sz="1400" b="1" u="sng" dirty="0"/>
              <a:t>ADD</a:t>
            </a:r>
          </a:p>
          <a:p>
            <a:pPr marL="0" indent="0">
              <a:buNone/>
            </a:pPr>
            <a:r>
              <a:rPr lang="zh-TW" altLang="en-US" sz="1400" dirty="0"/>
              <a:t>格式為 </a:t>
            </a:r>
            <a:r>
              <a:rPr lang="en-US" altLang="zh-TW" sz="1400" dirty="0"/>
              <a:t>ADD &lt;</a:t>
            </a:r>
            <a:r>
              <a:rPr lang="en-US" altLang="zh-TW" sz="1400" dirty="0" err="1"/>
              <a:t>src</a:t>
            </a:r>
            <a:r>
              <a:rPr lang="en-US" altLang="zh-TW" sz="1400" dirty="0"/>
              <a:t>&gt; &lt;</a:t>
            </a:r>
            <a:r>
              <a:rPr lang="en-US" altLang="zh-TW" sz="1400" dirty="0" err="1"/>
              <a:t>dest</a:t>
            </a:r>
            <a:r>
              <a:rPr lang="en-US" altLang="zh-TW" sz="1400" dirty="0"/>
              <a:t>&gt;</a:t>
            </a:r>
            <a:r>
              <a:rPr lang="zh-TW" altLang="en-US" sz="1400" dirty="0"/>
              <a:t>。</a:t>
            </a:r>
          </a:p>
          <a:p>
            <a:pPr marL="0" indent="0">
              <a:buNone/>
            </a:pPr>
            <a:r>
              <a:rPr lang="zh-TW" altLang="en-US" sz="1400" dirty="0"/>
              <a:t>該命令將</a:t>
            </a:r>
            <a:r>
              <a:rPr lang="zh-TW" altLang="en-US" sz="1400" dirty="0">
                <a:solidFill>
                  <a:srgbClr val="FF0000"/>
                </a:solidFill>
              </a:rPr>
              <a:t>複製指定的 </a:t>
            </a:r>
            <a:r>
              <a:rPr lang="en-US" altLang="zh-TW" sz="1400" dirty="0">
                <a:solidFill>
                  <a:srgbClr val="FF0000"/>
                </a:solidFill>
              </a:rPr>
              <a:t>&lt;</a:t>
            </a:r>
            <a:r>
              <a:rPr lang="en-US" altLang="zh-TW" sz="1400" dirty="0" err="1">
                <a:solidFill>
                  <a:srgbClr val="FF0000"/>
                </a:solidFill>
              </a:rPr>
              <a:t>src</a:t>
            </a:r>
            <a:r>
              <a:rPr lang="en-US" altLang="zh-TW" sz="1400" dirty="0">
                <a:solidFill>
                  <a:srgbClr val="FF0000"/>
                </a:solidFill>
              </a:rPr>
              <a:t>&gt; </a:t>
            </a:r>
            <a:r>
              <a:rPr lang="zh-TW" altLang="en-US" sz="1400" dirty="0">
                <a:solidFill>
                  <a:srgbClr val="FF0000"/>
                </a:solidFill>
              </a:rPr>
              <a:t>到容器中的 </a:t>
            </a:r>
            <a:r>
              <a:rPr lang="en-US" altLang="zh-TW" sz="1400" dirty="0">
                <a:solidFill>
                  <a:srgbClr val="FF0000"/>
                </a:solidFill>
              </a:rPr>
              <a:t>&lt;</a:t>
            </a:r>
            <a:r>
              <a:rPr lang="en-US" altLang="zh-TW" sz="1400" dirty="0" err="1">
                <a:solidFill>
                  <a:srgbClr val="FF0000"/>
                </a:solidFill>
              </a:rPr>
              <a:t>dest</a:t>
            </a:r>
            <a:r>
              <a:rPr lang="en-US" altLang="zh-TW" sz="1400" dirty="0">
                <a:solidFill>
                  <a:srgbClr val="FF0000"/>
                </a:solidFill>
              </a:rPr>
              <a:t>&gt;</a:t>
            </a:r>
            <a:r>
              <a:rPr lang="zh-TW" altLang="en-US" sz="1400" dirty="0"/>
              <a:t>。 </a:t>
            </a:r>
            <a:endParaRPr lang="en-US" altLang="zh-TW" sz="1400" dirty="0"/>
          </a:p>
          <a:p>
            <a:pPr marL="0" indent="0">
              <a:buNone/>
            </a:pPr>
            <a:r>
              <a:rPr lang="zh-TW" altLang="en-US" sz="1400" dirty="0"/>
              <a:t>其中 </a:t>
            </a:r>
            <a:r>
              <a:rPr lang="en-US" altLang="zh-TW" sz="1400" dirty="0"/>
              <a:t>&lt;</a:t>
            </a:r>
            <a:r>
              <a:rPr lang="en-US" altLang="zh-TW" sz="1400" dirty="0" err="1"/>
              <a:t>src</a:t>
            </a:r>
            <a:r>
              <a:rPr lang="en-US" altLang="zh-TW" sz="1400" dirty="0"/>
              <a:t>&gt; </a:t>
            </a:r>
            <a:r>
              <a:rPr lang="zh-TW" altLang="en-US" sz="1400" dirty="0"/>
              <a:t>可以是 </a:t>
            </a:r>
            <a:r>
              <a:rPr lang="en-US" altLang="zh-TW" sz="1400" dirty="0" err="1"/>
              <a:t>Dockerfile</a:t>
            </a:r>
            <a:r>
              <a:rPr lang="en-US" altLang="zh-TW" sz="1400" dirty="0"/>
              <a:t> </a:t>
            </a:r>
            <a:r>
              <a:rPr lang="zh-TW" altLang="en-US" sz="1400" dirty="0"/>
              <a:t>所在目錄的相對路徑；</a:t>
            </a:r>
            <a:endParaRPr lang="en-US" altLang="zh-TW" sz="1400" dirty="0"/>
          </a:p>
          <a:p>
            <a:pPr marL="0" indent="0">
              <a:buNone/>
            </a:pPr>
            <a:r>
              <a:rPr lang="zh-TW" altLang="en-US" sz="1400" dirty="0"/>
              <a:t>也可以是一個 </a:t>
            </a:r>
            <a:r>
              <a:rPr lang="en-US" altLang="zh-TW" sz="1400" dirty="0"/>
              <a:t>URL</a:t>
            </a:r>
            <a:r>
              <a:rPr lang="zh-TW" altLang="en-US" sz="1400" dirty="0"/>
              <a:t>；</a:t>
            </a:r>
            <a:endParaRPr lang="en-US" altLang="zh-TW" sz="1400" dirty="0"/>
          </a:p>
          <a:p>
            <a:pPr marL="0" indent="0">
              <a:buNone/>
            </a:pPr>
            <a:r>
              <a:rPr lang="zh-TW" altLang="en-US" sz="1400" dirty="0"/>
              <a:t>還可以是一個 </a:t>
            </a:r>
            <a:r>
              <a:rPr lang="en-US" altLang="zh-TW" sz="1400" dirty="0"/>
              <a:t>tar </a:t>
            </a:r>
            <a:r>
              <a:rPr lang="zh-TW" altLang="en-US" sz="1400" dirty="0"/>
              <a:t>檔案（其複製後</a:t>
            </a:r>
            <a:r>
              <a:rPr lang="zh-TW" altLang="en-US" sz="1400" dirty="0">
                <a:solidFill>
                  <a:srgbClr val="FF0000"/>
                </a:solidFill>
              </a:rPr>
              <a:t>會自動解壓縮</a:t>
            </a:r>
            <a:r>
              <a:rPr lang="zh-TW" altLang="en-US" sz="1400" dirty="0"/>
              <a:t>）。</a:t>
            </a:r>
          </a:p>
        </p:txBody>
      </p:sp>
      <p:cxnSp>
        <p:nvCxnSpPr>
          <p:cNvPr id="5" name="直線單箭頭接點 4"/>
          <p:cNvCxnSpPr/>
          <p:nvPr/>
        </p:nvCxnSpPr>
        <p:spPr>
          <a:xfrm flipV="1">
            <a:off x="3228230" y="1083505"/>
            <a:ext cx="1224500" cy="6419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4214191" y="101430"/>
            <a:ext cx="4866653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/>
              <a:t>例如</a:t>
            </a:r>
            <a:r>
              <a:rPr lang="en-US" altLang="zh-TW" dirty="0"/>
              <a:t>:</a:t>
            </a:r>
            <a:r>
              <a:rPr lang="zh-TW" altLang="en-US" dirty="0"/>
              <a:t>   </a:t>
            </a:r>
            <a:r>
              <a:rPr lang="en-US" altLang="zh-TW" dirty="0"/>
              <a:t>-p 8080:80 </a:t>
            </a:r>
          </a:p>
          <a:p>
            <a:r>
              <a:rPr lang="zh-TW" altLang="en-US" dirty="0"/>
              <a:t>這邊開放的是</a:t>
            </a:r>
            <a:r>
              <a:rPr lang="en-US" altLang="zh-TW" dirty="0"/>
              <a:t>container</a:t>
            </a:r>
            <a:r>
              <a:rPr lang="zh-TW" altLang="en-US" dirty="0"/>
              <a:t>內的 </a:t>
            </a:r>
            <a:r>
              <a:rPr lang="en-US" altLang="zh-TW" dirty="0"/>
              <a:t>80 port</a:t>
            </a:r>
          </a:p>
          <a:p>
            <a:r>
              <a:rPr lang="en-US" altLang="zh-TW" dirty="0"/>
              <a:t>host </a:t>
            </a:r>
            <a:r>
              <a:rPr lang="zh-TW" altLang="en-US" dirty="0"/>
              <a:t>的 </a:t>
            </a:r>
            <a:r>
              <a:rPr lang="en-US" altLang="zh-TW" dirty="0"/>
              <a:t>8080 port </a:t>
            </a:r>
            <a:r>
              <a:rPr lang="zh-TW" altLang="en-US" dirty="0"/>
              <a:t>則是在 </a:t>
            </a:r>
            <a:r>
              <a:rPr lang="en-US" altLang="zh-TW" dirty="0"/>
              <a:t>docker run </a:t>
            </a:r>
            <a:r>
              <a:rPr lang="zh-TW" altLang="en-US" dirty="0"/>
              <a:t>的時候指定</a:t>
            </a:r>
          </a:p>
        </p:txBody>
      </p:sp>
    </p:spTree>
    <p:extLst>
      <p:ext uri="{BB962C8B-B14F-4D97-AF65-F5344CB8AC3E}">
        <p14:creationId xmlns:p14="http://schemas.microsoft.com/office/powerpoint/2010/main" val="3357481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781050" y="312575"/>
            <a:ext cx="7886700" cy="738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b="1"/>
              <a:t>指令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97975" y="1170563"/>
            <a:ext cx="8052849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COPY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格式為 COPY &lt;src&gt; &lt;dest&gt;。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複製本地端的 &lt;src&gt;（為 Dockerfile 所在目錄的相對路徑）到容器中的 &lt;dest&gt;。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當使用本地目錄為根目錄時，推薦使用 COPY。</a:t>
            </a: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ENTRYPOINT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兩種格式：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ENTRYPOINT ["executable", "param1", "param2"]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ENTRYPOINT command param1 param2（shell中執行）。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指定容器啟動後執行的命令，並且不會被 docker run 提供的參數覆蓋。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每個 Dockerfile 中只能有一個 ENTRYPOINT，當指定多個時，只有最後一個會生效。</a:t>
            </a: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VOLUME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格式為 VOLUME ["/data"]。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建立一個可以從本地端或其他容器掛載的掛載點，一般用來存放資料庫和需要保存的資料等。</a:t>
            </a: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2731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781050" y="312575"/>
            <a:ext cx="7886700" cy="738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b="1" dirty="0"/>
              <a:t>指令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97975" y="1051035"/>
            <a:ext cx="8052849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格式為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 daemon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指定運行容器時的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使用者名稱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UID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，後續的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RUN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也會使用指定使用者。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當服務不需要管理員權限時，可以透過該命令指定運行使用者。並且可以在之前建立所需要的使用者，例如：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RUN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groupadd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-r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postgres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&amp;&amp;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useradd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-r -g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postgres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postgres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。要臨時取得管理員權限可以使用 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gosu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，而不推薦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sudo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WORKDIR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格式為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WORKDIR /path/to/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workdir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為後續的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RUN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CMD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ENTRYPOINT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指令指定工作目錄。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可以使用多個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WORKDIR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指令，後續命令如果參數是相對路徑，則會基於之前命令指定的路徑。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例如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WORKDIR /a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WORKDIR b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WORKDIR c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RUN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pwd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則最終路徑為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/a/b/c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974246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b="1" u="sng" dirty="0"/>
              <a:t>ONBUILD</a:t>
            </a:r>
          </a:p>
          <a:p>
            <a:pPr marL="0" indent="0">
              <a:buNone/>
            </a:pPr>
            <a:r>
              <a:rPr lang="zh-TW" altLang="en-US" sz="1800" dirty="0"/>
              <a:t>格式為 </a:t>
            </a:r>
            <a:r>
              <a:rPr lang="en-US" altLang="zh-TW" sz="1800" dirty="0"/>
              <a:t>ONBUILD [INSTRUCTION]</a:t>
            </a:r>
            <a:r>
              <a:rPr lang="zh-TW" altLang="en-US" sz="1800" dirty="0"/>
              <a:t>。</a:t>
            </a:r>
          </a:p>
          <a:p>
            <a:pPr marL="0" indent="0">
              <a:buNone/>
            </a:pPr>
            <a:r>
              <a:rPr lang="zh-TW" altLang="en-US" sz="1800" dirty="0"/>
              <a:t>指定當建立的映像檔作為其它新建立映像檔的基底映像檔時，所執行的操作指令。</a:t>
            </a:r>
          </a:p>
          <a:p>
            <a:pPr marL="0" indent="0">
              <a:buNone/>
            </a:pPr>
            <a:r>
              <a:rPr lang="zh-TW" altLang="en-US" sz="1800" dirty="0"/>
              <a:t>例如，</a:t>
            </a:r>
            <a:r>
              <a:rPr lang="en-US" altLang="zh-TW" sz="1800" dirty="0" err="1"/>
              <a:t>Dockerfile</a:t>
            </a:r>
            <a:r>
              <a:rPr lang="en-US" altLang="zh-TW" sz="1800" dirty="0"/>
              <a:t> </a:t>
            </a:r>
            <a:r>
              <a:rPr lang="zh-TW" altLang="en-US" sz="1800" dirty="0"/>
              <a:t>使用以下的內容建立了映像檔 </a:t>
            </a:r>
            <a:r>
              <a:rPr lang="en-US" altLang="zh-TW" sz="1800" dirty="0"/>
              <a:t>image-A</a:t>
            </a:r>
            <a:r>
              <a:rPr lang="zh-TW" altLang="en-US" sz="1800" dirty="0"/>
              <a:t>。</a:t>
            </a:r>
            <a:endParaRPr lang="en-US" altLang="zh-TW" sz="1800" dirty="0"/>
          </a:p>
          <a:p>
            <a:pPr marL="0" indent="0">
              <a:buNone/>
            </a:pPr>
            <a:endParaRPr lang="en-US" altLang="zh-TW" sz="1800" dirty="0"/>
          </a:p>
          <a:p>
            <a:pPr marL="0" indent="0">
              <a:buNone/>
            </a:pPr>
            <a:endParaRPr lang="en-US" altLang="zh-TW" sz="1800" dirty="0"/>
          </a:p>
          <a:p>
            <a:pPr marL="0" indent="0">
              <a:buNone/>
            </a:pPr>
            <a:endParaRPr lang="en-US" altLang="zh-TW" sz="1800" dirty="0"/>
          </a:p>
          <a:p>
            <a:pPr marL="0" indent="0">
              <a:buNone/>
            </a:pPr>
            <a:endParaRPr lang="en-US" altLang="zh-TW" sz="1800" dirty="0"/>
          </a:p>
          <a:p>
            <a:pPr marL="0" indent="0">
              <a:buNone/>
            </a:pPr>
            <a:r>
              <a:rPr lang="zh-TW" altLang="en-US" sz="1800" dirty="0"/>
              <a:t>如果基於 </a:t>
            </a:r>
            <a:r>
              <a:rPr lang="en-US" altLang="zh-TW" sz="1800" dirty="0"/>
              <a:t>image-A </a:t>
            </a:r>
            <a:r>
              <a:rPr lang="zh-TW" altLang="en-US" sz="1800" dirty="0"/>
              <a:t>建立新的映像檔時，新的 </a:t>
            </a:r>
            <a:r>
              <a:rPr lang="en-US" altLang="zh-TW" sz="1800" dirty="0" err="1"/>
              <a:t>Dockerfile</a:t>
            </a:r>
            <a:r>
              <a:rPr lang="en-US" altLang="zh-TW" sz="1800" dirty="0"/>
              <a:t> </a:t>
            </a:r>
            <a:r>
              <a:rPr lang="zh-TW" altLang="en-US" sz="1800" dirty="0"/>
              <a:t>中使用 </a:t>
            </a:r>
            <a:r>
              <a:rPr lang="en-US" altLang="zh-TW" sz="1800" dirty="0"/>
              <a:t>FROM image-A</a:t>
            </a:r>
            <a:r>
              <a:rPr lang="zh-TW" altLang="en-US" sz="1800" dirty="0"/>
              <a:t>指定基底映像檔時，會自動執行 </a:t>
            </a:r>
            <a:r>
              <a:rPr lang="en-US" altLang="zh-TW" sz="1800" dirty="0"/>
              <a:t>ONBUILD </a:t>
            </a:r>
            <a:r>
              <a:rPr lang="zh-TW" altLang="en-US" sz="1800" dirty="0"/>
              <a:t>指令內容，等於在後面新增了兩條指令。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42" y="2938394"/>
            <a:ext cx="6554115" cy="98121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942" y="5252134"/>
            <a:ext cx="6468378" cy="1162212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1590261" y="5279666"/>
            <a:ext cx="1296062" cy="3737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1209925" y="5874238"/>
            <a:ext cx="4427550" cy="4924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585781" y="144425"/>
            <a:ext cx="7886700" cy="738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b="1" dirty="0"/>
              <a:t>指令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800971" y="6570101"/>
            <a:ext cx="74304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ONBUILD 指令的映像檔，推薦在標籤中註明，例如 ruby:1.9-onbuild。</a:t>
            </a:r>
          </a:p>
        </p:txBody>
      </p:sp>
    </p:spTree>
    <p:extLst>
      <p:ext uri="{BB962C8B-B14F-4D97-AF65-F5344CB8AC3E}">
        <p14:creationId xmlns:p14="http://schemas.microsoft.com/office/powerpoint/2010/main" val="1697584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4675</TotalTime>
  <Words>2983</Words>
  <Application>Microsoft Office PowerPoint</Application>
  <PresentationFormat>如螢幕大小 (4:3)</PresentationFormat>
  <Paragraphs>388</Paragraphs>
  <Slides>57</Slides>
  <Notes>4</Notes>
  <HiddenSlides>11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57</vt:i4>
      </vt:variant>
    </vt:vector>
  </HeadingPairs>
  <TitlesOfParts>
    <vt:vector size="64" baseType="lpstr">
      <vt:lpstr>Helvetica Neue</vt:lpstr>
      <vt:lpstr>微軟正黑體</vt:lpstr>
      <vt:lpstr>Arial</vt:lpstr>
      <vt:lpstr>Arial</vt:lpstr>
      <vt:lpstr>Calibri</vt:lpstr>
      <vt:lpstr>Consolas</vt:lpstr>
      <vt:lpstr>Office 佈景主題</vt:lpstr>
      <vt:lpstr>Dockerfile</vt:lpstr>
      <vt:lpstr>docker build 指令</vt:lpstr>
      <vt:lpstr>Dockerfile</vt:lpstr>
      <vt:lpstr>PowerPoint 簡報</vt:lpstr>
      <vt:lpstr>指令</vt:lpstr>
      <vt:lpstr>指令</vt:lpstr>
      <vt:lpstr>PowerPoint 簡報</vt:lpstr>
      <vt:lpstr>PowerPoint 簡報</vt:lpstr>
      <vt:lpstr>PowerPoint 簡報</vt:lpstr>
      <vt:lpstr>建立映像檔</vt:lpstr>
      <vt:lpstr>從 docker image 自動建立 dockerfile</vt:lpstr>
      <vt:lpstr>首先 docker pull centurylink/dockerfile-from-image </vt:lpstr>
      <vt:lpstr>PowerPoint 簡報</vt:lpstr>
      <vt:lpstr>PowerPoint 簡報</vt:lpstr>
      <vt:lpstr>Example 1: 建立一個 Docker website</vt:lpstr>
      <vt:lpstr>Dockerfile 內容: dockerfile_01.txt </vt:lpstr>
      <vt:lpstr>Example 1: 建立一個 Docker website</vt:lpstr>
      <vt:lpstr>Step3:   docker run -p 3000:3000 -i -t docker_website</vt:lpstr>
      <vt:lpstr>隨堂作業: </vt:lpstr>
      <vt:lpstr>執行效果</vt:lpstr>
      <vt:lpstr>把答案上傳到 e-learning (0415 作業區)</vt:lpstr>
      <vt:lpstr>答案</vt:lpstr>
      <vt:lpstr>Example 2:</vt:lpstr>
      <vt:lpstr>Dockerfile 內容: </vt:lpstr>
      <vt:lpstr>docker build -t=docker_website2 .   docker run -p 3001:3001 -i -t --volumes-from myDB  docker_website2</vt:lpstr>
      <vt:lpstr>Example 3: 建立一個 Docker firefox</vt:lpstr>
      <vt:lpstr>Step 0: 安裝 mobaXterm</vt:lpstr>
      <vt:lpstr>Step 1: 找出你的 windows 內部IP</vt:lpstr>
      <vt:lpstr>Step 3: 編輯 Dockerfile 內容</vt:lpstr>
      <vt:lpstr>Step 4: 製作 docker image</vt:lpstr>
      <vt:lpstr>Step 5: 設定 $DISPLAY</vt:lpstr>
      <vt:lpstr>Step 6: 執行 container</vt:lpstr>
      <vt:lpstr>PowerPoint 簡報</vt:lpstr>
      <vt:lpstr>PowerPoint 簡報</vt:lpstr>
      <vt:lpstr>CWL</vt:lpstr>
      <vt:lpstr>串接程式?</vt:lpstr>
      <vt:lpstr>開始之前…</vt:lpstr>
      <vt:lpstr>Introduction to CWL</vt:lpstr>
      <vt:lpstr>https://www.youtube.com/watch?v=86eY8xs-Vo8</vt:lpstr>
      <vt:lpstr>PowerPoint 簡報</vt:lpstr>
      <vt:lpstr>PowerPoint 簡報</vt:lpstr>
      <vt:lpstr>準備一個 Ubuntu 1804 VM</vt:lpstr>
      <vt:lpstr>Install CWLtool (Ubuntu 1804)</vt:lpstr>
      <vt:lpstr>Run on the command line</vt:lpstr>
      <vt:lpstr>PowerPoint 簡報</vt:lpstr>
      <vt:lpstr>A Gentle Introduction to the CWL  - First example</vt:lpstr>
      <vt:lpstr>A Gentle Introduction to the CWL  - First example</vt:lpstr>
      <vt:lpstr>PowerPoint 簡報</vt:lpstr>
      <vt:lpstr>PowerPoint 簡報</vt:lpstr>
      <vt:lpstr> cwltool   task-definition.cwl   input-job.yaml</vt:lpstr>
      <vt:lpstr>Returning output files</vt:lpstr>
      <vt:lpstr>PowerPoint 簡報</vt:lpstr>
      <vt:lpstr>Running tools inside Docker</vt:lpstr>
      <vt:lpstr>sudo -s   echo "console.log(\"Hello World\");" &gt; hello.js  cwl-runner docker.cwl docker-job.yml</vt:lpstr>
      <vt:lpstr>PowerPoint 簡報</vt:lpstr>
      <vt:lpstr>Project candidate</vt:lpstr>
      <vt:lpstr>http://csieserverroom.cgu.edu.tw/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CC Lee</dc:creator>
  <cp:lastModifiedBy>李季青</cp:lastModifiedBy>
  <cp:revision>574</cp:revision>
  <dcterms:created xsi:type="dcterms:W3CDTF">2017-06-05T07:53:22Z</dcterms:created>
  <dcterms:modified xsi:type="dcterms:W3CDTF">2021-04-21T13:29:54Z</dcterms:modified>
</cp:coreProperties>
</file>